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884" r:id="rId2"/>
  </p:sldMasterIdLst>
  <p:notesMasterIdLst>
    <p:notesMasterId r:id="rId42"/>
  </p:notesMasterIdLst>
  <p:handoutMasterIdLst>
    <p:handoutMasterId r:id="rId43"/>
  </p:handoutMasterIdLst>
  <p:sldIdLst>
    <p:sldId id="256" r:id="rId3"/>
    <p:sldId id="1753" r:id="rId4"/>
    <p:sldId id="1826" r:id="rId5"/>
    <p:sldId id="1827" r:id="rId6"/>
    <p:sldId id="1818" r:id="rId7"/>
    <p:sldId id="1828" r:id="rId8"/>
    <p:sldId id="1836" r:id="rId9"/>
    <p:sldId id="1840" r:id="rId10"/>
    <p:sldId id="2139117833" r:id="rId11"/>
    <p:sldId id="5445" r:id="rId12"/>
    <p:sldId id="2139117831" r:id="rId13"/>
    <p:sldId id="1791" r:id="rId14"/>
    <p:sldId id="1829" r:id="rId15"/>
    <p:sldId id="1830" r:id="rId16"/>
    <p:sldId id="1834" r:id="rId17"/>
    <p:sldId id="5454" r:id="rId18"/>
    <p:sldId id="2139117836" r:id="rId19"/>
    <p:sldId id="2139117835" r:id="rId20"/>
    <p:sldId id="1835" r:id="rId21"/>
    <p:sldId id="1837" r:id="rId22"/>
    <p:sldId id="1832" r:id="rId23"/>
    <p:sldId id="1833" r:id="rId24"/>
    <p:sldId id="1831" r:id="rId25"/>
    <p:sldId id="1821" r:id="rId26"/>
    <p:sldId id="1822" r:id="rId27"/>
    <p:sldId id="1823" r:id="rId28"/>
    <p:sldId id="1825" r:id="rId29"/>
    <p:sldId id="484" r:id="rId30"/>
    <p:sldId id="485" r:id="rId31"/>
    <p:sldId id="500" r:id="rId32"/>
    <p:sldId id="502" r:id="rId33"/>
    <p:sldId id="496" r:id="rId34"/>
    <p:sldId id="505" r:id="rId35"/>
    <p:sldId id="509" r:id="rId36"/>
    <p:sldId id="512" r:id="rId37"/>
    <p:sldId id="1838" r:id="rId38"/>
    <p:sldId id="1839" r:id="rId39"/>
    <p:sldId id="2139117834" r:id="rId40"/>
    <p:sldId id="1720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" id="{79B83774-3266-824B-A410-AABA24E0B7EE}">
          <p14:sldIdLst>
            <p14:sldId id="256"/>
            <p14:sldId id="1753"/>
          </p14:sldIdLst>
        </p14:section>
        <p14:section name="getting started" id="{65D6C30F-1F75-7C4D-998C-8C991006438D}">
          <p14:sldIdLst>
            <p14:sldId id="1826"/>
            <p14:sldId id="1827"/>
            <p14:sldId id="1818"/>
            <p14:sldId id="1828"/>
            <p14:sldId id="1836"/>
            <p14:sldId id="1840"/>
            <p14:sldId id="2139117833"/>
            <p14:sldId id="5445"/>
            <p14:sldId id="2139117831"/>
          </p14:sldIdLst>
        </p14:section>
        <p14:section name="batch scoring app" id="{D63AD911-EAB9-DD49-92D1-DB849E8F69C5}">
          <p14:sldIdLst>
            <p14:sldId id="1791"/>
            <p14:sldId id="1829"/>
            <p14:sldId id="1830"/>
            <p14:sldId id="1834"/>
            <p14:sldId id="5454"/>
            <p14:sldId id="2139117836"/>
            <p14:sldId id="2139117835"/>
            <p14:sldId id="1835"/>
            <p14:sldId id="1837"/>
            <p14:sldId id="1832"/>
            <p14:sldId id="1833"/>
            <p14:sldId id="1831"/>
            <p14:sldId id="1821"/>
            <p14:sldId id="1822"/>
            <p14:sldId id="1823"/>
            <p14:sldId id="1825"/>
            <p14:sldId id="484"/>
            <p14:sldId id="485"/>
            <p14:sldId id="500"/>
            <p14:sldId id="502"/>
            <p14:sldId id="496"/>
            <p14:sldId id="505"/>
            <p14:sldId id="509"/>
            <p14:sldId id="512"/>
          </p14:sldIdLst>
        </p14:section>
        <p14:section name="おまけ" id="{BECBAE1F-A0CF-F54B-827F-4C91B88D882B}">
          <p14:sldIdLst>
            <p14:sldId id="1838"/>
            <p14:sldId id="1839"/>
            <p14:sldId id="2139117834"/>
          </p14:sldIdLst>
        </p14:section>
        <p14:section name="End slide" id="{25919AE6-1D5D-D64B-A51E-73F98FC9AAE2}">
          <p14:sldIdLst>
            <p14:sldId id="17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5472" userDrawn="1">
          <p15:clr>
            <a:srgbClr val="A4A3A4"/>
          </p15:clr>
        </p15:guide>
        <p15:guide id="3" pos="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Coss" initials="RC" lastIdx="6" clrIdx="0">
    <p:extLst>
      <p:ext uri="{19B8F6BF-5375-455C-9EA6-DF929625EA0E}">
        <p15:presenceInfo xmlns:p15="http://schemas.microsoft.com/office/powerpoint/2012/main" userId="S::rafael.coss@h2oai.onmicrosoft.com::a4847a48-85d8-45b6-b88d-b7be9f77eaf4" providerId="AD"/>
      </p:ext>
    </p:extLst>
  </p:cmAuthor>
  <p:cmAuthor id="2" name="Rafael Coss" initials="RC [2]" lastIdx="5" clrIdx="1">
    <p:extLst>
      <p:ext uri="{19B8F6BF-5375-455C-9EA6-DF929625EA0E}">
        <p15:presenceInfo xmlns:p15="http://schemas.microsoft.com/office/powerpoint/2012/main" userId="a4847a48-85d8-45b6-b88d-b7be9f77ea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8F0AA"/>
    <a:srgbClr val="83D092"/>
    <a:srgbClr val="0066CC"/>
    <a:srgbClr val="FE8C83"/>
    <a:srgbClr val="0099CC"/>
    <a:srgbClr val="FFE700"/>
    <a:srgbClr val="A6A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6"/>
    <p:restoredTop sz="91127" autoAdjust="0"/>
  </p:normalViewPr>
  <p:slideViewPr>
    <p:cSldViewPr snapToGrid="0" snapToObjects="1">
      <p:cViewPr varScale="1">
        <p:scale>
          <a:sx n="115" d="100"/>
          <a:sy n="115" d="100"/>
        </p:scale>
        <p:origin x="192" y="744"/>
      </p:cViewPr>
      <p:guideLst>
        <p:guide orient="horz" pos="2316"/>
        <p:guide pos="5472"/>
        <p:guide pos="5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077" y="8839200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H2O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5702" y="883920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tx2"/>
                </a:solidFill>
              </a:rPr>
              <a:pPr algn="r"/>
              <a:t>‹#›</a:t>
            </a:fld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6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8630" y="365443"/>
            <a:ext cx="4179570" cy="235125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2983832"/>
            <a:ext cx="5943600" cy="57418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077" y="8839200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H2O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5702" y="883920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tx2"/>
                </a:solidFill>
              </a:rPr>
              <a:pPr algn="r"/>
              <a:t>‹#›</a:t>
            </a:fld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400"/>
      </a:spcBef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396875" indent="-106363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Calibri" panose="020F0502020204030204" pitchFamily="34" charset="0"/>
      <a:buChar char="̶"/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684213" indent="-171450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Arial" panose="020B0604020202020204" pitchFamily="34" charset="0"/>
      <a:buChar char="–"/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914400" indent="-111125" algn="l" defTabSz="914400" rtl="0" eaLnBrk="1" latinLnBrk="0" hangingPunct="1">
      <a:lnSpc>
        <a:spcPct val="90000"/>
      </a:lnSpc>
      <a:spcBef>
        <a:spcPts val="400"/>
      </a:spcBef>
      <a:buClr>
        <a:schemeClr val="accent1"/>
      </a:buClr>
      <a:buFont typeface="Calibri" panose="020F0502020204030204" pitchFamily="34" charset="0"/>
      <a:buChar char="̶"/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9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9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46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10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949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540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831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517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210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5924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8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025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432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46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893E1-8867-4F83-B13E-94E22037C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4" name="Notes Placeholder 3">
            <a:extLst>
              <a:ext uri="{FF2B5EF4-FFF2-40B4-BE49-F238E27FC236}">
                <a16:creationId xmlns:a16="http://schemas.microsoft.com/office/drawing/2014/main" id="{010CF5B4-AAC3-4328-843E-19E9C21BC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998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495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473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533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627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584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41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5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6" y="2146430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100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2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60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2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05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i="0" u="none" strike="noStrike" cap="none" spc="225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50" y="4767265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5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355EE-76A6-43F1-AA01-55AB92DB0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accent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E3915-C9C7-4549-81CC-77223E12A5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109" y="682389"/>
            <a:ext cx="1260160" cy="48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54879-A573-7641-86DA-8059626A5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E40E3-C1AE-8B4D-AAB7-8E2C0D49D4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109" y="682389"/>
            <a:ext cx="1260160" cy="4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376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3600" userDrawn="1">
          <p15:clr>
            <a:srgbClr val="FBAE40"/>
          </p15:clr>
        </p15:guide>
        <p15:guide id="8" pos="56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355EE-76A6-43F1-AA01-55AB92DB0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B35B-2DAC-4B05-8639-D62BE4E57A08}"/>
              </a:ext>
            </a:extLst>
          </p:cNvPr>
          <p:cNvGrpSpPr/>
          <p:nvPr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F00153-9994-405D-B4C0-6CFF60E10F6D}"/>
                </a:ext>
              </a:extLst>
            </p:cNvPr>
            <p:cNvSpPr/>
            <p:nvPr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F7BBFC-DC39-489D-ADB5-862751A8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7DBE19-1692-5145-94B5-9B7CFE540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0D0057-2EE0-7340-8225-AF22CC0C31DE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F8F1DF-0FA4-F240-9510-280784DE61B3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0D7703-B774-ED40-8B4F-588218FD6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6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906165-8430-4C6C-84D2-7401C59DC0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025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D176D-276E-4F9B-AB97-CCDA38D6DC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ED4C88-3093-44BC-ABF1-9A10521D72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96F8-3730-4B6C-9FF6-74708988EE3E}"/>
              </a:ext>
            </a:extLst>
          </p:cNvPr>
          <p:cNvSpPr txBox="1"/>
          <p:nvPr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6325-5C36-4576-A7AA-AFEEF5F26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9126" y="720560"/>
            <a:ext cx="2003182" cy="443198"/>
          </a:xfrm>
        </p:spPr>
        <p:txBody>
          <a:bodyPr/>
          <a:lstStyle>
            <a:lvl1pPr algn="ctr">
              <a:defRPr sz="3200" b="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1E113D-3EDA-43D1-B325-362AB33BD5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847703" y="1097279"/>
            <a:ext cx="5917474" cy="918713"/>
          </a:xfrm>
        </p:spPr>
        <p:txBody>
          <a:bodyPr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bullet</a:t>
            </a:r>
          </a:p>
          <a:p>
            <a:pPr lvl="2"/>
            <a:r>
              <a:rPr lang="en-US" dirty="0"/>
              <a:t>Third bullet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C798B-1E35-4535-9B98-881EDF715737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3622B-2393-4720-8C81-3A8CDCA46072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80DCBA-EFFA-44DC-B386-382F9104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8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photo, then send it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118F-D194-5B40-A33D-1D725248018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40C93-B940-624D-B032-52DAF63435C4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0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71B67-0EF4-45AE-938E-0931290860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5795BA-0B19-48A5-AA48-1133DC57E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95" y="2178759"/>
            <a:ext cx="3910359" cy="498598"/>
          </a:xfrm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5040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9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E4F2-B724-49B3-BDD3-6C80D60F6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018" y="2267051"/>
            <a:ext cx="6183296" cy="609398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CEFAA-2F1F-4145-A2B0-1D787C52F1FC}"/>
              </a:ext>
            </a:extLst>
          </p:cNvPr>
          <p:cNvGrpSpPr/>
          <p:nvPr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2C280-BC51-4C78-AB92-31D7BCEFF7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6F25-45A6-45AE-9957-8E8999819570}"/>
                </a:ext>
              </a:extLst>
            </p:cNvPr>
            <p:cNvSpPr txBox="1"/>
            <p:nvPr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122D2B-0EDC-47E4-9631-5BD8855B3F4D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15AC-0C95-46D1-A30B-FF21BF603466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9E7830-1551-4A5F-BD5E-CD35CF4703A7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A0F34E-B9EE-4DE0-A109-084811D4D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3FF7E-38DC-354D-B0E9-A49F055DF9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8A150B-BC13-F94C-833E-13A1ADA8810B}"/>
              </a:ext>
            </a:extLst>
          </p:cNvPr>
          <p:cNvGrpSpPr/>
          <p:nvPr userDrawn="1"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95861A-6375-C444-A725-6804FE64528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56CE4B-2BAC-F146-8D16-9FCE27082B98}"/>
                </a:ext>
              </a:extLst>
            </p:cNvPr>
            <p:cNvSpPr txBox="1"/>
            <p:nvPr userDrawn="1"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03BFD5-7868-F945-87F6-EB9609BB535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BC3233-0F7B-3840-8A6D-97A28BE8B02A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4F0D4E-F990-6E4E-881D-62E83157335D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C7019F-7105-2A49-A22D-9DC804096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7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0096C-9AFC-4E9B-9EF7-87D2358F00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40018" y="2267051"/>
            <a:ext cx="6183296" cy="609398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CA2FD-ED9A-4240-B742-6D23997DE8C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34E0-04CF-46C8-9BC0-A79AF044E95F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885CC-CC4C-4BD1-BB9D-57446FD537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831D0-BE1F-954F-B13A-E19FC4FB1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AFA748-8841-A842-8E5C-71AEC331BEB8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C3029-0B8A-C84A-95BE-09F2B054D84C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7C6DB6-EA07-354D-B6A4-F3A68FBE5E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048420"/>
            <a:ext cx="3726893" cy="1123384"/>
          </a:xfrm>
        </p:spPr>
        <p:txBody>
          <a:bodyPr/>
          <a:lstStyle>
            <a:lvl1pPr marL="230188" indent="-230188">
              <a:spcBef>
                <a:spcPts val="1200"/>
              </a:spcBef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C021FA5F-8666-42BC-A7E4-8BD3C5C229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1047522"/>
            <a:ext cx="4336869" cy="3605348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4359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A6CA4-87BE-41C2-9BCD-B9B95B126D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C63D9F-CAEE-445F-95BE-B300F213E999}"/>
              </a:ext>
            </a:extLst>
          </p:cNvPr>
          <p:cNvSpPr/>
          <p:nvPr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EEDD7-ABFF-4758-966F-ECE6D0F5A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27847" y="1432721"/>
            <a:ext cx="6836439" cy="664797"/>
          </a:xfrm>
        </p:spPr>
        <p:txBody>
          <a:bodyPr/>
          <a:lstStyle>
            <a:lvl1pPr marL="234950" indent="-234950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title”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8E8D6-0710-4A2D-B243-9687B288BB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F134E-41BB-48BF-B084-BD58AD27F784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9CAB9C-8934-43AB-BC3C-CF4992DBF1D9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52E9A-D98A-41B4-9728-092A49249050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1AB499-A7A4-48E2-BA6A-17923DC8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F14D7-69E6-0546-992C-F11CAD99D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C71992-0C78-FB45-A181-72B0990D8D96}"/>
              </a:ext>
            </a:extLst>
          </p:cNvPr>
          <p:cNvSpPr/>
          <p:nvPr userDrawn="1"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5FB0-B48A-544F-B798-DD34D2584D80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C24F4B-08F8-6F4A-88A8-34B9B5883757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8293F2-18F8-A94F-B610-2AAC501D2D56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91DF4-B52F-7D4F-97E7-6D8B1798FE7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1E7F5-0769-914C-95D0-FDB3BAB70D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688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ADBD6E4-4894-8E4C-845F-F4D21CAA5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7DF631-723C-4E0B-9312-68E96071B1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F9D91-EB49-8B4B-BFCB-1F690E096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21A809-A93C-134D-B653-4C7794E138C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56883-7619-1D42-889E-810C2ECA4BC6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344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B939F-8795-BF4D-8624-F1A7564F1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F7E060-4FB9-1340-9522-07A84209A3B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3291-215E-3C44-AC92-662791E65183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77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_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DC792-A06B-4246-A955-784AA925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60F08-33E5-904A-B7FE-1EA46C88230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8B82D-836E-4547-9BF1-3084881E688D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96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and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3699E-5AC3-4192-96E4-243B29B9C92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7709-F630-406D-BD0D-D0B3F6F36C43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5D4A9F-3575-41DA-ADDB-78CBD8FF071B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3E561D-C1C3-4353-8C41-B6F93C4C16E5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C6C656-66D3-427E-946D-1C1BCC6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4BA8E-F1EF-F643-BA18-CB19785AE775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B67DD-4491-BB43-8365-FA5FD6C10BE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4E60E3-AEF5-A64A-9D75-F90092DD57C1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1470AB-6665-2D40-926D-A4C4ACED5948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8ED1D8-EE88-FA4B-BEF2-3F9634E62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9" y="935585"/>
            <a:ext cx="4946875" cy="12338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50" y="2346173"/>
            <a:ext cx="4946650" cy="11636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1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26009" y="935587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40151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40151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3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3000" b="0" i="0"/>
            </a:lvl1pPr>
            <a:lvl2pPr marL="3429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5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5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AA2BD-C96C-4CD2-BB7D-C8CED7792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889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9530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2F6996-D02C-40E7-8030-9034B5824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197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lumns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2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535974-3AE6-42BA-A23B-B987593C3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9602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24020B-129B-4383-9E4F-DFCAA225B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79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9056B30-F685-4709-8CA4-528BD96F7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867839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5AEFD0-B209-4665-8BCF-579A8F9B42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15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3A6C95-2CF6-456A-99D8-0496760BCA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161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463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3D0107F-37B0-AD48-85C1-A8BDCEAF4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FCE33-5C17-4935-AF8D-D368ADD5FE7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65E09-3884-4ECC-B323-613B4EDA9A1F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6795E0-7602-4C73-87C3-BA03D8D6EE03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B862A3-0B21-454E-87F6-701F4E35C925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82B2BC-5C8B-4208-9D01-24B164E5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2D567-BC79-F349-AF15-0953FF25305C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D6C6F-676B-484E-87B7-8095A8B0D74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2E051C-1B6D-FA49-87A9-1530DCE57798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9E1D0-3CA5-B04D-ADF8-24D15C1A9BC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B4D8B-D1CD-7C48-A7A0-E14AEBB4C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8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D5332C-70BA-4F1E-A78F-E26FC3EC21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9452" y="2526219"/>
            <a:ext cx="6858000" cy="609398"/>
          </a:xfrm>
        </p:spPr>
        <p:txBody>
          <a:bodyPr wrap="square" anchor="b">
            <a:sp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34928-2232-4154-8DF5-C6227B44160C}"/>
              </a:ext>
            </a:extLst>
          </p:cNvPr>
          <p:cNvGrpSpPr/>
          <p:nvPr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D859F-A307-4AE2-8D0D-8F14DADBE172}"/>
                </a:ext>
              </a:extLst>
            </p:cNvPr>
            <p:cNvSpPr/>
            <p:nvPr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B1F8BA-8525-44E9-BF07-C71E2A5E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5C4D920-2C9C-904C-82DB-0D62334684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3558C-2023-DD42-8BDA-0C064C77DC39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DC858D-B96E-8E44-A8E8-7CF6B44C9FCE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6678E3-7EBD-D541-B271-0E783A20A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5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906165-8430-4C6C-84D2-7401C59DC0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418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D176D-276E-4F9B-AB97-CCDA38D6D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ED4C88-3093-44BC-ABF1-9A10521D729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96F8-3730-4B6C-9FF6-74708988EE3E}"/>
              </a:ext>
            </a:extLst>
          </p:cNvPr>
          <p:cNvSpPr txBox="1"/>
          <p:nvPr userDrawn="1"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6325-5C36-4576-A7AA-AFEEF5F265C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39126" y="720560"/>
            <a:ext cx="2003182" cy="443198"/>
          </a:xfrm>
        </p:spPr>
        <p:txBody>
          <a:bodyPr/>
          <a:lstStyle>
            <a:lvl1pPr algn="ctr">
              <a:defRPr sz="3200" b="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1E113D-3EDA-43D1-B325-362AB33BD57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847703" y="1097279"/>
            <a:ext cx="5917474" cy="918713"/>
          </a:xfrm>
        </p:spPr>
        <p:txBody>
          <a:bodyPr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bullet</a:t>
            </a:r>
          </a:p>
          <a:p>
            <a:pPr lvl="2"/>
            <a:r>
              <a:rPr lang="en-US" dirty="0"/>
              <a:t>Third bullet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C798B-1E35-4535-9B98-881EDF715737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3622B-2393-4720-8C81-3A8CDCA46072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80DCBA-EFFA-44DC-B386-382F9104F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4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3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photo, then send it back</a:t>
            </a:r>
          </a:p>
        </p:txBody>
      </p:sp>
    </p:spTree>
    <p:extLst>
      <p:ext uri="{BB962C8B-B14F-4D97-AF65-F5344CB8AC3E}">
        <p14:creationId xmlns:p14="http://schemas.microsoft.com/office/powerpoint/2010/main" val="22898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71B67-0EF4-45AE-938E-0931290860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 userDrawn="1"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5795BA-0B19-48A5-AA48-1133DC57E0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1195" y="2178759"/>
            <a:ext cx="3910359" cy="498598"/>
          </a:xfrm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3989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E4F2-B724-49B3-BDD3-6C80D60F62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018" y="2267051"/>
            <a:ext cx="6183296" cy="609398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CEFAA-2F1F-4145-A2B0-1D787C52F1FC}"/>
              </a:ext>
            </a:extLst>
          </p:cNvPr>
          <p:cNvGrpSpPr/>
          <p:nvPr userDrawn="1"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2C280-BC51-4C78-AB92-31D7BCEFF70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6F25-45A6-45AE-9957-8E8999819570}"/>
                </a:ext>
              </a:extLst>
            </p:cNvPr>
            <p:cNvSpPr txBox="1"/>
            <p:nvPr userDrawn="1"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122D2B-0EDC-47E4-9631-5BD8855B3F4D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15AC-0C95-46D1-A30B-FF21BF603466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9E7830-1551-4A5F-BD5E-CD35CF4703A7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A0F34E-B9EE-4DE0-A109-084811D4D6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7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0096C-9AFC-4E9B-9EF7-87D2358F00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40018" y="2267051"/>
            <a:ext cx="6183296" cy="609398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CA2FD-ED9A-4240-B742-6D23997DE8CE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34E0-04CF-46C8-9BC0-A79AF044E95F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885CC-CC4C-4BD1-BB9D-57446FD537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048420"/>
            <a:ext cx="3726893" cy="1123384"/>
          </a:xfrm>
        </p:spPr>
        <p:txBody>
          <a:bodyPr/>
          <a:lstStyle>
            <a:lvl1pPr marL="230188" indent="-230188">
              <a:spcBef>
                <a:spcPts val="1200"/>
              </a:spcBef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C021FA5F-8666-42BC-A7E4-8BD3C5C229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1047522"/>
            <a:ext cx="4336869" cy="3605348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868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A6CA4-87BE-41C2-9BCD-B9B95B126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C63D9F-CAEE-445F-95BE-B300F213E999}"/>
              </a:ext>
            </a:extLst>
          </p:cNvPr>
          <p:cNvSpPr/>
          <p:nvPr userDrawn="1"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EEDD7-ABFF-4758-966F-ECE6D0F5A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27847" y="1432721"/>
            <a:ext cx="6836439" cy="664797"/>
          </a:xfrm>
        </p:spPr>
        <p:txBody>
          <a:bodyPr/>
          <a:lstStyle>
            <a:lvl1pPr marL="234950" indent="-234950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title”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8E8D6-0710-4A2D-B243-9687B288BB70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F134E-41BB-48BF-B084-BD58AD27F784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9CAB9C-8934-43AB-BC3C-CF4992DBF1D9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52E9A-D98A-41B4-9728-092A49249050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1AB499-A7A4-48E2-BA6A-17923DC899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5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80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00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7DF631-723C-4E0B-9312-68E96071B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42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5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_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0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 and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3699E-5AC3-4192-96E4-243B29B9C925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7709-F630-406D-BD0D-D0B3F6F36C43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5D4A9F-3575-41DA-ADDB-78CBD8FF071B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3E561D-C1C3-4353-8C41-B6F93C4C16E5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C6C656-66D3-427E-946D-1C1BCC60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2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AA2BD-C96C-4CD2-BB7D-C8CED7792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483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9530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2F6996-D02C-40E7-8030-9034B5824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8440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Two Columns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2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535974-3AE6-42BA-A23B-B987593C3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9602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24020B-129B-4383-9E4F-DFCAA225B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79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9056B30-F685-4709-8CA4-528BD96F7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867839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5AEFD0-B209-4665-8BCF-579A8F9B42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491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3A6C95-2CF6-456A-99D8-0496760BCA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196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7953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796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D5332C-70BA-4F1E-A78F-E26FC3EC2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9452" y="2526219"/>
            <a:ext cx="6858000" cy="609398"/>
          </a:xfrm>
        </p:spPr>
        <p:txBody>
          <a:bodyPr wrap="square" anchor="b">
            <a:sp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34928-2232-4154-8DF5-C6227B44160C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D859F-A307-4AE2-8D0D-8F14DADBE172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B1F8BA-8525-44E9-BF07-C71E2A5E1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4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12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37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85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85687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1433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7413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849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2716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4467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0883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76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43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38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8831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58">
            <a:extLst>
              <a:ext uri="{FF2B5EF4-FFF2-40B4-BE49-F238E27FC236}">
                <a16:creationId xmlns:a16="http://schemas.microsoft.com/office/drawing/2014/main" id="{6806C813-343A-5A43-9DB6-633CF2B589BC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09142"/>
            <a:ext cx="9144000" cy="353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562939" y="1400242"/>
            <a:ext cx="4018123" cy="3077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348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24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13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2562940" y="2048589"/>
            <a:ext cx="4018121" cy="3077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348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24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13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0" y="1"/>
            <a:ext cx="9144000" cy="54863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Shape 159">
            <a:extLst>
              <a:ext uri="{FF2B5EF4-FFF2-40B4-BE49-F238E27FC236}">
                <a16:creationId xmlns:a16="http://schemas.microsoft.com/office/drawing/2014/main" id="{10F9CDE9-8418-BC4E-A138-C66659797AA2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81" y="4670912"/>
            <a:ext cx="616295" cy="236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949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 -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43992" y="8858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71495" y="4510268"/>
            <a:ext cx="1572034" cy="4885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25"/>
            </a:lvl1pPr>
          </a:lstStyle>
          <a:p>
            <a:r>
              <a:rPr lang="en-US"/>
              <a:t>Click to add logo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27439" y="654250"/>
            <a:ext cx="7772400" cy="415498"/>
          </a:xfrm>
        </p:spPr>
        <p:txBody>
          <a:bodyPr lIns="0" tIns="0" rIns="0" bIns="0"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8236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5" Type="http://schemas.openxmlformats.org/officeDocument/2006/relationships/slideLayout" Target="../slideLayouts/slideLayout18.xml"/><Relationship Id="rId61" Type="http://schemas.openxmlformats.org/officeDocument/2006/relationships/image" Target="../media/image3.jpeg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2400" b="1" kern="1200" spc="225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Courier New"/>
        <a:buChar char="o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3548EDA-F1B0-4453-8003-3FEFD4A47AA9}"/>
              </a:ext>
            </a:extLst>
          </p:cNvPr>
          <p:cNvPicPr>
            <a:picLocks noChangeAspect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209" y="1046004"/>
            <a:ext cx="8522779" cy="113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8AF89-3F83-45C4-8175-E84B594225A4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18134-A520-458B-91D5-16B2F01198C7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C12EC-B8FF-4A2E-8421-D1BB8D6F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E88CF-FE19-1E47-AC14-FA33E13B7BCE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A2859BB-03BC-054E-846B-D8D6F877C358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E25996-EFE1-B147-ADB1-46366CA5760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884357-ED9F-6941-A505-D0BA7B6BD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4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780" r:id="rId25"/>
    <p:sldLayoutId id="2147483787" r:id="rId26"/>
    <p:sldLayoutId id="2147483781" r:id="rId27"/>
    <p:sldLayoutId id="2147483782" r:id="rId28"/>
    <p:sldLayoutId id="2147483785" r:id="rId29"/>
    <p:sldLayoutId id="2147483786" r:id="rId30"/>
    <p:sldLayoutId id="2147483783" r:id="rId31"/>
    <p:sldLayoutId id="2147483784" r:id="rId32"/>
    <p:sldLayoutId id="2147483775" r:id="rId33"/>
    <p:sldLayoutId id="2147483794" r:id="rId34"/>
    <p:sldLayoutId id="2147483792" r:id="rId35"/>
    <p:sldLayoutId id="2147483791" r:id="rId36"/>
    <p:sldLayoutId id="2147483793" r:id="rId37"/>
    <p:sldLayoutId id="2147483788" r:id="rId38"/>
    <p:sldLayoutId id="2147483776" r:id="rId39"/>
    <p:sldLayoutId id="2147483789" r:id="rId40"/>
    <p:sldLayoutId id="2147483790" r:id="rId41"/>
    <p:sldLayoutId id="2147483777" r:id="rId42"/>
    <p:sldLayoutId id="2147483778" r:id="rId43"/>
    <p:sldLayoutId id="2147483795" r:id="rId44"/>
    <p:sldLayoutId id="2147483773" r:id="rId45"/>
    <p:sldLayoutId id="2147483913" r:id="rId46"/>
    <p:sldLayoutId id="2147483914" r:id="rId47"/>
    <p:sldLayoutId id="2147483915" r:id="rId48"/>
    <p:sldLayoutId id="2147483916" r:id="rId49"/>
    <p:sldLayoutId id="2147483917" r:id="rId50"/>
    <p:sldLayoutId id="2147483918" r:id="rId51"/>
    <p:sldLayoutId id="2147483919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7" r:id="rId58"/>
    <p:sldLayoutId id="2147483928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6858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227013" algn="l" defTabSz="685800" rtl="0" eaLnBrk="1" latinLnBrk="0" hangingPunct="1">
        <a:lnSpc>
          <a:spcPct val="90000"/>
        </a:lnSpc>
        <a:spcBef>
          <a:spcPts val="600"/>
        </a:spcBef>
        <a:buClr>
          <a:schemeClr val="accent3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2950" indent="-171450" algn="l" defTabSz="6858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71550" indent="-228600" algn="l" defTabSz="6858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130969" algn="l" defTabSz="6858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1620" userDrawn="1">
          <p15:clr>
            <a:srgbClr val="F26B43"/>
          </p15:clr>
        </p15:guide>
        <p15:guide id="5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localhost:10101/test" TargetMode="External"/><Relationship Id="rId2" Type="http://schemas.openxmlformats.org/officeDocument/2006/relationships/hyperlink" Target="localhost:10101/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ave.h2o.ai/docs/pages" TargetMode="External"/><Relationship Id="rId5" Type="http://schemas.openxmlformats.org/officeDocument/2006/relationships/hyperlink" Target="https://h2oai.github.io/wave/docs/pages/" TargetMode="External"/><Relationship Id="rId4" Type="http://schemas.openxmlformats.org/officeDocument/2006/relationships/hyperlink" Target="localhost:10101/myap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ave.h2o.ai/docs/cards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2oai.github.io/wave/docs/components" TargetMode="External"/><Relationship Id="rId2" Type="http://schemas.openxmlformats.org/officeDocument/2006/relationships/hyperlink" Target="https://wave.h2o.ai/docs/arguments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h2oai.github.io/wave/docs/argumen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h2o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2oai.github.io/wave/docs/rout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Driverless_AI_ClientAcces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github.com/yukismd/Driverless_AI_ClientAccess/blob/main/IID_Table/handling_experiment.ipynb" TargetMode="External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wave/rele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ypi.org/project/h2o-wav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wave/relea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yourpublicaddress:10101" TargetMode="External"/><Relationship Id="rId2" Type="http://schemas.openxmlformats.org/officeDocument/2006/relationships/hyperlink" Target="localhost:10101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36727" y="2057817"/>
            <a:ext cx="7113365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altLang="ja-JP" sz="4050" dirty="0"/>
              <a:t>H2O Wave Training</a:t>
            </a:r>
            <a:endParaRPr sz="40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DB0F7F-2819-384C-B427-AE18EAF6B4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728" y="3828158"/>
            <a:ext cx="5745708" cy="579646"/>
          </a:xfrm>
        </p:spPr>
        <p:txBody>
          <a:bodyPr/>
          <a:lstStyle/>
          <a:p>
            <a:pPr marL="9525">
              <a:spcBef>
                <a:spcPts val="194"/>
              </a:spcBef>
            </a:pPr>
            <a:r>
              <a:rPr lang="en-US" spc="-23" dirty="0">
                <a:latin typeface="Calibri"/>
                <a:cs typeface="Calibri"/>
              </a:rPr>
              <a:t>H2O.ai</a:t>
            </a:r>
            <a:endParaRPr lang="en-US" spc="-19" dirty="0">
              <a:latin typeface="Calibri"/>
              <a:cs typeface="Calibri"/>
            </a:endParaRPr>
          </a:p>
          <a:p>
            <a:pPr marL="9525">
              <a:spcBef>
                <a:spcPts val="194"/>
              </a:spcBef>
            </a:pPr>
            <a:endParaRPr lang="en-US" spc="-19" dirty="0">
              <a:latin typeface="Calibri"/>
              <a:cs typeface="Calibri"/>
            </a:endParaRPr>
          </a:p>
        </p:txBody>
      </p:sp>
      <p:pic>
        <p:nvPicPr>
          <p:cNvPr id="1026" name="Picture 2" descr="「h2o wave」の画像検索結果">
            <a:extLst>
              <a:ext uri="{FF2B5EF4-FFF2-40B4-BE49-F238E27FC236}">
                <a16:creationId xmlns:a16="http://schemas.microsoft.com/office/drawing/2014/main" id="{0D813A6E-1A40-EA49-8773-873C5951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7" y="469797"/>
            <a:ext cx="3030105" cy="121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029DC2-1329-E24D-BF9D-CA86EE0A6552}"/>
              </a:ext>
            </a:extLst>
          </p:cNvPr>
          <p:cNvSpPr txBox="1"/>
          <p:nvPr/>
        </p:nvSpPr>
        <p:spPr>
          <a:xfrm>
            <a:off x="5927124" y="4481727"/>
            <a:ext cx="2994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chemeClr val="bg1"/>
                </a:solidFill>
              </a:rPr>
              <a:t>バージョン：</a:t>
            </a:r>
            <a:r>
              <a:rPr lang="en" altLang="ja-JP" sz="1400" dirty="0">
                <a:solidFill>
                  <a:schemeClr val="bg1"/>
                </a:solidFill>
              </a:rPr>
              <a:t>Wave_Tutorial_v0160</a:t>
            </a:r>
            <a:endParaRPr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51644-D22D-E64A-9823-ACDB66CC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“Pages”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81661-EC5E-0E42-881E-D43134136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42" y="1856262"/>
            <a:ext cx="3865548" cy="2886944"/>
          </a:xfrm>
        </p:spPr>
        <p:txBody>
          <a:bodyPr/>
          <a:lstStyle/>
          <a:p>
            <a:r>
              <a:rPr lang="en-US" sz="1600" dirty="0"/>
              <a:t>Developers add content to specific pages</a:t>
            </a:r>
          </a:p>
          <a:p>
            <a:pPr lvl="1"/>
            <a:r>
              <a:rPr lang="en-US" sz="1400" dirty="0"/>
              <a:t>Static content</a:t>
            </a:r>
          </a:p>
          <a:p>
            <a:pPr lvl="1"/>
            <a:r>
              <a:rPr lang="en-US" sz="1400" dirty="0"/>
              <a:t>Content that updates in real time</a:t>
            </a:r>
          </a:p>
          <a:p>
            <a:pPr lvl="1"/>
            <a:r>
              <a:rPr lang="en-US" sz="1400" dirty="0"/>
              <a:t>Content that is an interactive application</a:t>
            </a:r>
            <a:endParaRPr lang="en-US" sz="1600" dirty="0"/>
          </a:p>
          <a:p>
            <a:r>
              <a:rPr lang="en-US" sz="1600" dirty="0"/>
              <a:t>Use a specific address to reach each page, or </a:t>
            </a:r>
            <a:r>
              <a:rPr lang="en-US" sz="1600" dirty="0">
                <a:solidFill>
                  <a:srgbClr val="C00000"/>
                </a:solidFill>
              </a:rPr>
              <a:t>app</a:t>
            </a:r>
          </a:p>
          <a:p>
            <a:pPr lvl="1"/>
            <a:r>
              <a:rPr lang="en-US" sz="1400" dirty="0">
                <a:hlinkClick r:id="rId2"/>
              </a:rPr>
              <a:t>localhost:10101/ </a:t>
            </a:r>
            <a:endParaRPr lang="en-US" sz="1400" dirty="0"/>
          </a:p>
          <a:p>
            <a:pPr lvl="1"/>
            <a:r>
              <a:rPr lang="en-US" sz="1400" dirty="0">
                <a:hlinkClick r:id="rId3"/>
              </a:rPr>
              <a:t>localhost:10101/test  </a:t>
            </a:r>
            <a:r>
              <a:rPr lang="en-US" sz="1400" dirty="0">
                <a:hlinkClick r:id="rId4"/>
              </a:rPr>
              <a:t>localhost:10101/myapp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61035-72A0-A943-9230-E894C042E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FB5CD-B212-CB4A-8385-7CCA5F773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2079" y="1856262"/>
            <a:ext cx="3865548" cy="3234732"/>
          </a:xfrm>
        </p:spPr>
        <p:txBody>
          <a:bodyPr/>
          <a:lstStyle/>
          <a:p>
            <a:r>
              <a:rPr lang="en-US" sz="1600" dirty="0"/>
              <a:t>Use 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@app('/page') </a:t>
            </a:r>
            <a:r>
              <a:rPr lang="en-US" sz="1600" dirty="0"/>
              <a:t>function to tell your code which page to update:</a:t>
            </a:r>
          </a:p>
          <a:p>
            <a:pPr lvl="1"/>
            <a:r>
              <a:rPr lang="en-US" sz="1400" dirty="0"/>
              <a:t>Indicates that the next function is where browser requests will be directed to</a:t>
            </a:r>
          </a:p>
          <a:p>
            <a:pPr lvl="1"/>
            <a:r>
              <a:rPr lang="en-US" sz="1400" dirty="0"/>
              <a:t>Use to route browsers to a specific Wave page</a:t>
            </a:r>
          </a:p>
          <a:p>
            <a:pPr lvl="1"/>
            <a:endParaRPr lang="en-US" sz="1400" dirty="0"/>
          </a:p>
          <a:p>
            <a:r>
              <a:rPr lang="en-US" sz="1600" dirty="0"/>
              <a:t>Reference a page, make changes, and save</a:t>
            </a:r>
          </a:p>
          <a:p>
            <a:pPr lvl="1"/>
            <a:r>
              <a:rPr lang="en-US" sz="1400" dirty="0"/>
              <a:t>No explicit creation step is needed</a:t>
            </a:r>
          </a:p>
          <a:p>
            <a:pPr lvl="1"/>
            <a:endParaRPr lang="en-US" sz="1400" dirty="0"/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7535FF-2F82-4C4C-9B21-21B344134A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you use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CFD3F-6149-EB4F-9D4E-B7793B22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215" y="871459"/>
            <a:ext cx="7804900" cy="249299"/>
          </a:xfrm>
        </p:spPr>
        <p:txBody>
          <a:bodyPr/>
          <a:lstStyle/>
          <a:p>
            <a:pPr lvl="1"/>
            <a:r>
              <a:rPr lang="en-US" dirty="0"/>
              <a:t>Wave </a:t>
            </a:r>
            <a:r>
              <a:rPr lang="en-US" dirty="0" err="1"/>
              <a:t>Serve上の独立したアプリケーション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443C-8D87-664E-A78B-65ED3792F1F6}"/>
              </a:ext>
            </a:extLst>
          </p:cNvPr>
          <p:cNvSpPr txBox="1"/>
          <p:nvPr/>
        </p:nvSpPr>
        <p:spPr>
          <a:xfrm>
            <a:off x="6954853" y="4624363"/>
            <a:ext cx="2013349" cy="433965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  <a:hlinkClick r:id="rId5"/>
              </a:rPr>
              <a:t>Learn </a:t>
            </a:r>
            <a:r>
              <a:rPr lang="en-US" dirty="0">
                <a:solidFill>
                  <a:schemeClr val="tx2"/>
                </a:solidFill>
                <a:latin typeface="+mn-lt"/>
                <a:hlinkClick r:id="rId6"/>
              </a:rPr>
              <a:t>More</a:t>
            </a:r>
            <a:r>
              <a:rPr lang="en-US" dirty="0">
                <a:solidFill>
                  <a:schemeClr val="tx2"/>
                </a:solidFill>
                <a:latin typeface="+mn-lt"/>
                <a:hlinkClick r:id="rId5"/>
              </a:rPr>
              <a:t>!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789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51644-D22D-E64A-9823-ACDB66CC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“Cards”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81661-EC5E-0E42-881E-D43134136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42" y="1856262"/>
            <a:ext cx="3865548" cy="3074688"/>
          </a:xfrm>
        </p:spPr>
        <p:txBody>
          <a:bodyPr/>
          <a:lstStyle/>
          <a:p>
            <a:r>
              <a:rPr lang="en-US" sz="1600" dirty="0"/>
              <a:t>Choose the type of card you want</a:t>
            </a:r>
          </a:p>
          <a:p>
            <a:pPr lvl="1"/>
            <a:r>
              <a:rPr lang="en-US" sz="1400" dirty="0"/>
              <a:t>100s of cards to choose from for your exact needs</a:t>
            </a:r>
            <a:endParaRPr lang="en-US" sz="1000" dirty="0"/>
          </a:p>
          <a:p>
            <a:r>
              <a:rPr lang="en-US" sz="1600" dirty="0"/>
              <a:t>Reference the page you want to add the card to, the name of the card, and the type of the card</a:t>
            </a:r>
            <a:endParaRPr lang="en-US" sz="1000" dirty="0"/>
          </a:p>
          <a:p>
            <a:r>
              <a:rPr lang="en-US" sz="1600" dirty="0"/>
              <a:t>Make any content changes to what should be in the card</a:t>
            </a:r>
          </a:p>
          <a:p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page['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card_name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'] to create and reference a new card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61035-72A0-A943-9230-E894C042E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FB5CD-B212-CB4A-8385-7CCA5F773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Forms</a:t>
            </a:r>
          </a:p>
          <a:p>
            <a:pPr lvl="1"/>
            <a:r>
              <a:rPr lang="en-US" sz="1400" dirty="0"/>
              <a:t>This is the most used card in Wave apps</a:t>
            </a:r>
          </a:p>
          <a:p>
            <a:pPr lvl="1"/>
            <a:r>
              <a:rPr lang="en-US" sz="1400" dirty="0"/>
              <a:t>Used to show textboxes, dropdowns, and so on and get input from a user</a:t>
            </a:r>
          </a:p>
          <a:p>
            <a:r>
              <a:rPr lang="en-US" sz="1600" dirty="0"/>
              <a:t>Content</a:t>
            </a:r>
          </a:p>
          <a:p>
            <a:pPr lvl="1"/>
            <a:r>
              <a:rPr lang="en-US" sz="1400" dirty="0"/>
              <a:t>Markdown, Markup (HTML), Image</a:t>
            </a:r>
          </a:p>
          <a:p>
            <a:r>
              <a:rPr lang="en-US" sz="1600" dirty="0"/>
              <a:t>Control</a:t>
            </a:r>
          </a:p>
          <a:p>
            <a:pPr lvl="1"/>
            <a:r>
              <a:rPr lang="en-US" sz="1400" dirty="0"/>
              <a:t>Header, Navigation Panel, Tabs</a:t>
            </a:r>
          </a:p>
          <a:p>
            <a:r>
              <a:rPr lang="en-US" sz="1600" dirty="0"/>
              <a:t>Graphics</a:t>
            </a:r>
          </a:p>
          <a:p>
            <a:pPr lvl="1"/>
            <a:r>
              <a:rPr lang="en-US" sz="1400" dirty="0"/>
              <a:t>Plots, graphs</a:t>
            </a:r>
          </a:p>
          <a:p>
            <a:endParaRPr lang="en-US" sz="1100" dirty="0"/>
          </a:p>
          <a:p>
            <a:endParaRPr lang="en-US" sz="1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7535FF-2F82-4C4C-9B21-21B344134A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CFD3F-6149-EB4F-9D4E-B7793B22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4429" y="826609"/>
            <a:ext cx="7589012" cy="249299"/>
          </a:xfrm>
        </p:spPr>
        <p:txBody>
          <a:bodyPr/>
          <a:lstStyle/>
          <a:p>
            <a:pPr lvl="1"/>
            <a:r>
              <a:rPr lang="en-US" dirty="0" err="1"/>
              <a:t>アプリケーション上のコンテンツ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443C-8D87-664E-A78B-65ED3792F1F6}"/>
              </a:ext>
            </a:extLst>
          </p:cNvPr>
          <p:cNvSpPr txBox="1"/>
          <p:nvPr/>
        </p:nvSpPr>
        <p:spPr>
          <a:xfrm>
            <a:off x="7265773" y="4624363"/>
            <a:ext cx="1878227" cy="433965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  <a:hlinkClick r:id="rId2"/>
              </a:rPr>
              <a:t>Learn More!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519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2461E-0BE4-F34F-83E7-118E49EF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18" y="1962353"/>
            <a:ext cx="6183296" cy="1218795"/>
          </a:xfrm>
        </p:spPr>
        <p:txBody>
          <a:bodyPr/>
          <a:lstStyle/>
          <a:p>
            <a:r>
              <a:rPr kumimoji="1" lang="en-US" altLang="ja-JP" dirty="0"/>
              <a:t>Developing </a:t>
            </a:r>
            <a:br>
              <a:rPr kumimoji="1" lang="en-US" altLang="ja-JP" dirty="0"/>
            </a:br>
            <a:r>
              <a:rPr kumimoji="1" lang="en-US" altLang="ja-JP" dirty="0"/>
              <a:t>a Batch Scoring App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9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App We Will Build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524257" y="795999"/>
            <a:ext cx="8180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/>
              <a:t>開発する「</a:t>
            </a:r>
            <a:r>
              <a:rPr lang="en-US" altLang="ja-JP" sz="1200" dirty="0"/>
              <a:t>Batch Scoring App</a:t>
            </a:r>
            <a:r>
              <a:rPr lang="ja-JP" altLang="en-US" sz="1200"/>
              <a:t>」に関して</a:t>
            </a:r>
            <a:endParaRPr lang="en-US" altLang="ja-JP" sz="1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1A8DA6-A490-F94E-B2A2-0AE3B6F6E769}"/>
              </a:ext>
            </a:extLst>
          </p:cNvPr>
          <p:cNvSpPr/>
          <p:nvPr/>
        </p:nvSpPr>
        <p:spPr>
          <a:xfrm>
            <a:off x="976256" y="3936061"/>
            <a:ext cx="3069715" cy="7386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100"/>
              <a:t>必要機能</a:t>
            </a:r>
            <a:endParaRPr lang="en-US" altLang="ja-JP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/>
              <a:t>データのアップロードとダウンロード</a:t>
            </a:r>
            <a:endParaRPr lang="en-US" altLang="ja-JP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/>
              <a:t>Driverless</a:t>
            </a:r>
            <a:r>
              <a:rPr lang="ja-JP" altLang="en-US" sz="1100"/>
              <a:t> </a:t>
            </a:r>
            <a:r>
              <a:rPr lang="en-US" altLang="ja-JP" sz="1100" dirty="0"/>
              <a:t>AI</a:t>
            </a:r>
            <a:r>
              <a:rPr lang="ja-JP" altLang="en-US" sz="1100"/>
              <a:t>への接続とスコアリングの実施</a:t>
            </a:r>
            <a:endParaRPr lang="en-US" altLang="ja-JP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/>
              <a:t>データやスコアリング結果の表示</a:t>
            </a:r>
            <a:endParaRPr lang="en-US" altLang="ja-JP" sz="11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87B271-1FD8-2C49-9E43-79E58970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9" y="1331631"/>
            <a:ext cx="1627545" cy="15400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E89A08-B5D3-7E4C-ABBF-8143A1D9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1" y="1331631"/>
            <a:ext cx="1627546" cy="139503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8F2870D-AB66-1F43-B270-811D1D7F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42" y="1331631"/>
            <a:ext cx="1476010" cy="16252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36F119-ED44-E24C-B5B6-526DB4EA3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693" y="1338310"/>
            <a:ext cx="2517883" cy="1381680"/>
          </a:xfrm>
          <a:prstGeom prst="rect">
            <a:avLst/>
          </a:prstGeom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5CB227AA-A1EF-B142-9DA9-D1A37E685A85}"/>
              </a:ext>
            </a:extLst>
          </p:cNvPr>
          <p:cNvSpPr/>
          <p:nvPr/>
        </p:nvSpPr>
        <p:spPr bwMode="auto">
          <a:xfrm rot="5400000">
            <a:off x="1468281" y="2021469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AF81B622-ABEB-BE4E-BC80-5614CEB9B8FF}"/>
              </a:ext>
            </a:extLst>
          </p:cNvPr>
          <p:cNvSpPr/>
          <p:nvPr/>
        </p:nvSpPr>
        <p:spPr bwMode="auto">
          <a:xfrm rot="5400000">
            <a:off x="3495638" y="2024860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A87F2E2-B0A4-484B-9BD2-8DD3DCBF5808}"/>
              </a:ext>
            </a:extLst>
          </p:cNvPr>
          <p:cNvSpPr/>
          <p:nvPr/>
        </p:nvSpPr>
        <p:spPr bwMode="auto">
          <a:xfrm rot="5400000">
            <a:off x="5362128" y="2015471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2C7EEEB-A18F-0B43-A93F-30F3965550FB}"/>
              </a:ext>
            </a:extLst>
          </p:cNvPr>
          <p:cNvSpPr/>
          <p:nvPr/>
        </p:nvSpPr>
        <p:spPr>
          <a:xfrm>
            <a:off x="243096" y="3171268"/>
            <a:ext cx="1680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ja-JP" sz="1000" dirty="0"/>
              <a:t>Driverless</a:t>
            </a:r>
            <a:r>
              <a:rPr lang="ja-JP" altLang="en-US" sz="1000"/>
              <a:t> </a:t>
            </a:r>
            <a:r>
              <a:rPr lang="en-US" altLang="ja-JP" sz="1000" dirty="0"/>
              <a:t>AI</a:t>
            </a:r>
            <a:r>
              <a:rPr lang="ja-JP" altLang="en-US" sz="1000"/>
              <a:t>への接続</a:t>
            </a:r>
            <a:endParaRPr lang="en-US" altLang="ja-JP" sz="1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FAAE063-CDD0-2740-815B-9DEF0767078F}"/>
              </a:ext>
            </a:extLst>
          </p:cNvPr>
          <p:cNvSpPr/>
          <p:nvPr/>
        </p:nvSpPr>
        <p:spPr>
          <a:xfrm>
            <a:off x="2226247" y="3171268"/>
            <a:ext cx="18012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 startAt="2"/>
            </a:pPr>
            <a:r>
              <a:rPr lang="ja-JP" altLang="en-US" sz="1000"/>
              <a:t>モデル（学習済み）の選択</a:t>
            </a:r>
            <a:endParaRPr lang="en-US" altLang="ja-JP" sz="1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B9664FE-2AD5-2842-A8FD-0E2FBD23292A}"/>
              </a:ext>
            </a:extLst>
          </p:cNvPr>
          <p:cNvSpPr/>
          <p:nvPr/>
        </p:nvSpPr>
        <p:spPr>
          <a:xfrm>
            <a:off x="4126404" y="3171268"/>
            <a:ext cx="1750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 startAt="3"/>
            </a:pPr>
            <a:r>
              <a:rPr lang="ja-JP" altLang="en-US" sz="1000"/>
              <a:t>スコアリング用データのアップロード</a:t>
            </a:r>
            <a:endParaRPr lang="en-US" altLang="ja-JP" sz="10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8B1D19-0E21-EE4B-882D-751C4841962D}"/>
              </a:ext>
            </a:extLst>
          </p:cNvPr>
          <p:cNvSpPr/>
          <p:nvPr/>
        </p:nvSpPr>
        <p:spPr>
          <a:xfrm>
            <a:off x="6179693" y="3171268"/>
            <a:ext cx="1750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 startAt="4"/>
            </a:pPr>
            <a:r>
              <a:rPr lang="ja-JP" altLang="en-US" sz="1000"/>
              <a:t>スコアリング結果の確認、ダウンロード</a:t>
            </a:r>
            <a:endParaRPr lang="en-US" altLang="ja-JP" sz="10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392D9C-9B99-B640-BE44-25F9AF6C0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993" y="3949677"/>
            <a:ext cx="1343400" cy="8955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51FE729-3927-084F-A542-78A830485756}"/>
              </a:ext>
            </a:extLst>
          </p:cNvPr>
          <p:cNvSpPr/>
          <p:nvPr/>
        </p:nvSpPr>
        <p:spPr bwMode="auto">
          <a:xfrm>
            <a:off x="5486402" y="4072467"/>
            <a:ext cx="1390392" cy="114062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71377683-5955-D244-A7BE-17EEF29A2785}"/>
              </a:ext>
            </a:extLst>
          </p:cNvPr>
          <p:cNvSpPr/>
          <p:nvPr/>
        </p:nvSpPr>
        <p:spPr bwMode="auto">
          <a:xfrm>
            <a:off x="5486402" y="4600931"/>
            <a:ext cx="1390392" cy="114062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9" name="四角形吹き出し 18">
            <a:extLst>
              <a:ext uri="{FF2B5EF4-FFF2-40B4-BE49-F238E27FC236}">
                <a16:creationId xmlns:a16="http://schemas.microsoft.com/office/drawing/2014/main" id="{7F63FF25-3968-BB44-97D5-DFC585397407}"/>
              </a:ext>
            </a:extLst>
          </p:cNvPr>
          <p:cNvSpPr/>
          <p:nvPr/>
        </p:nvSpPr>
        <p:spPr bwMode="auto">
          <a:xfrm>
            <a:off x="7323667" y="3928535"/>
            <a:ext cx="1481666" cy="285631"/>
          </a:xfrm>
          <a:prstGeom prst="wedgeRectCallout">
            <a:avLst>
              <a:gd name="adj1" fmla="val -76262"/>
              <a:gd name="adj2" fmla="val 21001"/>
            </a:avLst>
          </a:prstGeom>
          <a:noFill/>
          <a:ln w="63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800" b="0" i="0" u="none" strike="noStrike" cap="none" normalizeH="0" baseline="0">
                <a:ln>
                  <a:noFill/>
                </a:ln>
                <a:effectLst/>
                <a:latin typeface="+mn-lt"/>
              </a:rPr>
              <a:t>アプリのプログラム</a:t>
            </a:r>
            <a:endParaRPr kumimoji="0" lang="ja-JP" altLang="en-US" sz="800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9D76E894-6663-BD40-83CC-3EDC0E372152}"/>
              </a:ext>
            </a:extLst>
          </p:cNvPr>
          <p:cNvSpPr/>
          <p:nvPr/>
        </p:nvSpPr>
        <p:spPr bwMode="auto">
          <a:xfrm>
            <a:off x="7323667" y="4543972"/>
            <a:ext cx="1481666" cy="285631"/>
          </a:xfrm>
          <a:prstGeom prst="wedgeRectCallout">
            <a:avLst>
              <a:gd name="adj1" fmla="val -76833"/>
              <a:gd name="adj2" fmla="val -5676"/>
            </a:avLst>
          </a:prstGeom>
          <a:noFill/>
          <a:ln w="63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800" b="0" i="0" u="none" strike="noStrike" cap="none" normalizeH="0" baseline="0">
                <a:ln>
                  <a:noFill/>
                </a:ln>
                <a:effectLst/>
                <a:latin typeface="+mn-lt"/>
              </a:rPr>
              <a:t>アップロード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/</a:t>
            </a:r>
            <a:r>
              <a:rPr kumimoji="0" lang="ja-JP" altLang="en-US" sz="800" b="0" i="0" u="none" strike="noStrike" cap="none" normalizeH="0" baseline="0">
                <a:ln>
                  <a:noFill/>
                </a:ln>
                <a:effectLst/>
                <a:latin typeface="+mn-lt"/>
              </a:rPr>
              <a:t>スコアリング結果データの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App</a:t>
            </a:r>
            <a:r>
              <a:rPr kumimoji="0" lang="ja-JP" altLang="en-US" sz="800" b="0" i="0" u="none" strike="noStrike" cap="none" normalizeH="0" baseline="0">
                <a:ln>
                  <a:noFill/>
                </a:ln>
                <a:effectLst/>
                <a:latin typeface="+mn-lt"/>
              </a:rPr>
              <a:t>上保存先</a:t>
            </a:r>
            <a:endParaRPr kumimoji="0" lang="ja-JP" altLang="en-US" sz="800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457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AD8ED3-26A6-9F4A-A65D-8E67DB5F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F9C06F-A256-C243-98A5-59CE23F9B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7703" y="1097279"/>
            <a:ext cx="5917474" cy="4431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dirty="0"/>
              <a:t>Components</a:t>
            </a:r>
            <a:endParaRPr kumimoji="1" lang="ja-JP" altLang="en-US" sz="3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BEE796-991A-5E4B-8D61-B2639D7BFA24}"/>
              </a:ext>
            </a:extLst>
          </p:cNvPr>
          <p:cNvSpPr/>
          <p:nvPr/>
        </p:nvSpPr>
        <p:spPr>
          <a:xfrm>
            <a:off x="3387607" y="1854228"/>
            <a:ext cx="3536478" cy="1107996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100"/>
              <a:t>必要機能を個別に学習</a:t>
            </a:r>
            <a:endParaRPr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16778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レイアウトとアクション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389209" y="810033"/>
            <a:ext cx="1569064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 err="1"/>
              <a:t>demo_layout.py</a:t>
            </a:r>
            <a:endParaRPr lang="en-US" altLang="ja-JP" sz="105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C279FA7-6424-E146-80D1-DDBC1259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20" y="1239430"/>
            <a:ext cx="4380703" cy="26646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D3D234-0139-6B4B-A44C-7B267B47EAEE}"/>
              </a:ext>
            </a:extLst>
          </p:cNvPr>
          <p:cNvSpPr/>
          <p:nvPr/>
        </p:nvSpPr>
        <p:spPr>
          <a:xfrm>
            <a:off x="389209" y="1328608"/>
            <a:ext cx="2811874" cy="90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Page</a:t>
            </a:r>
            <a:r>
              <a:rPr lang="ja-JP" altLang="en-US" sz="1050"/>
              <a:t>に</a:t>
            </a:r>
            <a:r>
              <a:rPr lang="en-US" altLang="ja-JP" sz="1050" dirty="0"/>
              <a:t>Cards</a:t>
            </a:r>
            <a:r>
              <a:rPr lang="ja-JP" altLang="en-US" sz="1050"/>
              <a:t>を配置し、カード内に色んなアイテムを配置する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50"/>
              <a:t>テクストボックスやボタンなどの動き（ブラウザからのアクション）を理解する</a:t>
            </a:r>
          </a:p>
        </p:txBody>
      </p:sp>
    </p:spTree>
    <p:extLst>
      <p:ext uri="{BB962C8B-B14F-4D97-AF65-F5344CB8AC3E}">
        <p14:creationId xmlns:p14="http://schemas.microsoft.com/office/powerpoint/2010/main" val="21408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7C18-6FF4-B345-8C73-A4B24C73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“Query Arguments”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61C5-B7B1-F94C-93D0-F3914DCB4B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418273"/>
            <a:ext cx="3970448" cy="2865400"/>
          </a:xfrm>
        </p:spPr>
        <p:txBody>
          <a:bodyPr/>
          <a:lstStyle/>
          <a:p>
            <a:r>
              <a:rPr lang="en-US" dirty="0"/>
              <a:t>Information based on how a user interacts with a page</a:t>
            </a:r>
          </a:p>
          <a:p>
            <a:pPr lvl="1"/>
            <a:r>
              <a:rPr lang="en-US" dirty="0"/>
              <a:t>Typing text</a:t>
            </a:r>
          </a:p>
          <a:p>
            <a:pPr lvl="1"/>
            <a:r>
              <a:rPr lang="en-US" dirty="0"/>
              <a:t>Clicking buttons</a:t>
            </a:r>
          </a:p>
          <a:p>
            <a:pPr lvl="1"/>
            <a:r>
              <a:rPr lang="en-US" dirty="0"/>
              <a:t>Making choices</a:t>
            </a:r>
          </a:p>
          <a:p>
            <a:pPr lvl="1"/>
            <a:endParaRPr lang="en-US" dirty="0"/>
          </a:p>
          <a:p>
            <a:r>
              <a:rPr lang="en-US" dirty="0"/>
              <a:t>The information is available to the app</a:t>
            </a:r>
          </a:p>
          <a:p>
            <a:pPr lvl="1"/>
            <a:r>
              <a:rPr lang="en-US" dirty="0"/>
              <a:t>Did the user fill out this textbox and if so what did they write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6C2FB-7AD0-D948-BB86-CED49EF4F6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418273"/>
            <a:ext cx="3970448" cy="2766911"/>
          </a:xfrm>
        </p:spPr>
        <p:txBody>
          <a:bodyPr/>
          <a:lstStyle/>
          <a:p>
            <a:r>
              <a:rPr lang="en-US" dirty="0"/>
              <a:t>Query Arguments are stored in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q.args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serve </a:t>
            </a:r>
            <a:r>
              <a:rPr lang="en-US" dirty="0">
                <a:cs typeface="Consolas" panose="020B0609020204030204" pitchFamily="49" charset="0"/>
              </a:rPr>
              <a:t>function often holds a series of if statements checking if various user components have been interacted with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If this button was clicked do this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Else if this other button was clicked do this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If this menu bar was selected do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C68FF-C062-1046-A6D4-C81FA31D492B}"/>
              </a:ext>
            </a:extLst>
          </p:cNvPr>
          <p:cNvSpPr txBox="1"/>
          <p:nvPr/>
        </p:nvSpPr>
        <p:spPr>
          <a:xfrm>
            <a:off x="7232820" y="4587888"/>
            <a:ext cx="1846627" cy="433965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  <a:hlinkClick r:id="rId2"/>
              </a:rPr>
              <a:t>Learn</a:t>
            </a:r>
            <a:r>
              <a:rPr lang="en-US" dirty="0">
                <a:solidFill>
                  <a:schemeClr val="tx2"/>
                </a:solidFill>
                <a:latin typeface="+mn-lt"/>
                <a:hlinkClick r:id="rId3"/>
              </a:rPr>
              <a:t> </a:t>
            </a:r>
            <a:r>
              <a:rPr lang="en-US" dirty="0">
                <a:solidFill>
                  <a:schemeClr val="tx2"/>
                </a:solidFill>
                <a:latin typeface="+mn-lt"/>
                <a:hlinkClick r:id="rId4"/>
              </a:rPr>
              <a:t>More</a:t>
            </a:r>
            <a:r>
              <a:rPr lang="en-US" dirty="0">
                <a:solidFill>
                  <a:schemeClr val="tx2"/>
                </a:solidFill>
                <a:latin typeface="+mn-lt"/>
                <a:hlinkClick r:id="rId3"/>
              </a:rPr>
              <a:t>!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EC62185-999C-1144-AF57-02B4DA737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215" y="871459"/>
            <a:ext cx="7804900" cy="249299"/>
          </a:xfrm>
        </p:spPr>
        <p:txBody>
          <a:bodyPr/>
          <a:lstStyle/>
          <a:p>
            <a:pPr lvl="1"/>
            <a:r>
              <a:rPr lang="en-US" dirty="0" err="1"/>
              <a:t>アクション結果（テキストの入力、ボタンのクリック）を保持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4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 err="1"/>
              <a:t>情報の保持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389209" y="810033"/>
            <a:ext cx="1569064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 err="1"/>
              <a:t>demo_state.py</a:t>
            </a:r>
            <a:endParaRPr lang="en-US" altLang="ja-JP" sz="105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D3D234-0139-6B4B-A44C-7B267B47EAEE}"/>
              </a:ext>
            </a:extLst>
          </p:cNvPr>
          <p:cNvSpPr/>
          <p:nvPr/>
        </p:nvSpPr>
        <p:spPr>
          <a:xfrm>
            <a:off x="389209" y="1328608"/>
            <a:ext cx="2811874" cy="5770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App</a:t>
            </a:r>
            <a:r>
              <a:rPr lang="ja-JP" altLang="en-US" sz="1050"/>
              <a:t>実行中における、情報を保持する方法の理解</a:t>
            </a:r>
            <a:endParaRPr lang="en-US" altLang="ja-JP" sz="1050" dirty="0"/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D29A737-8E74-0945-9E4D-F758F738E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9" y="706375"/>
            <a:ext cx="4654368" cy="1946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図 9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8C9EB3D5-76CC-4542-A818-9BE53ED06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9" y="2864777"/>
            <a:ext cx="4654368" cy="19765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A7949EA-11F0-7E48-8B27-823F3E89B1D1}"/>
              </a:ext>
            </a:extLst>
          </p:cNvPr>
          <p:cNvSpPr/>
          <p:nvPr/>
        </p:nvSpPr>
        <p:spPr>
          <a:xfrm>
            <a:off x="1173741" y="3599145"/>
            <a:ext cx="23271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900"/>
              <a:t>同一</a:t>
            </a:r>
            <a:r>
              <a:rPr lang="en-US" altLang="ja-JP" sz="900" dirty="0"/>
              <a:t>App</a:t>
            </a:r>
            <a:r>
              <a:rPr lang="ja-JP" altLang="en-US" sz="900"/>
              <a:t>に別タブからアクセス</a:t>
            </a:r>
            <a:endParaRPr lang="en-US" altLang="ja-JP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900" dirty="0" err="1"/>
              <a:t>q.args</a:t>
            </a:r>
            <a:r>
              <a:rPr lang="ja-JP" altLang="en-US" sz="900"/>
              <a:t>はアクション毎に情報がリセットされる</a:t>
            </a:r>
          </a:p>
        </p:txBody>
      </p:sp>
    </p:spTree>
    <p:extLst>
      <p:ext uri="{BB962C8B-B14F-4D97-AF65-F5344CB8AC3E}">
        <p14:creationId xmlns:p14="http://schemas.microsoft.com/office/powerpoint/2010/main" val="4258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BD39-10C9-1943-8CE4-47EC4924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500D-A459-1945-BA50-BD0CF3628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75" y="1442987"/>
            <a:ext cx="3970448" cy="1803571"/>
          </a:xfrm>
        </p:spPr>
        <p:txBody>
          <a:bodyPr/>
          <a:lstStyle/>
          <a:p>
            <a:r>
              <a:rPr lang="en-US" b="1" dirty="0"/>
              <a:t>App-level: </a:t>
            </a:r>
            <a:r>
              <a:rPr lang="en-US" dirty="0" err="1"/>
              <a:t>全てのユーザーへの情報共有</a:t>
            </a:r>
            <a:endParaRPr lang="en-US" dirty="0"/>
          </a:p>
          <a:p>
            <a:r>
              <a:rPr lang="en-US" b="1" dirty="0"/>
              <a:t>User-level: </a:t>
            </a:r>
            <a:r>
              <a:rPr lang="en-US" b="1" dirty="0" err="1"/>
              <a:t>ユーザー</a:t>
            </a:r>
            <a:r>
              <a:rPr lang="en-US" dirty="0" err="1"/>
              <a:t>単位の情報共有</a:t>
            </a:r>
            <a:endParaRPr lang="en-US" b="1" dirty="0"/>
          </a:p>
          <a:p>
            <a:r>
              <a:rPr lang="en-US" b="1" dirty="0"/>
              <a:t>Client-level: </a:t>
            </a:r>
            <a:r>
              <a:rPr lang="en-US" dirty="0" err="1"/>
              <a:t>ブラウザ内タブ単位の情報共有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44F1B-EBFE-064D-B2BC-7D9BF2FC4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442987"/>
            <a:ext cx="3970448" cy="3145476"/>
          </a:xfrm>
        </p:spPr>
        <p:txBody>
          <a:bodyPr/>
          <a:lstStyle/>
          <a:p>
            <a:r>
              <a:rPr lang="en-US" dirty="0"/>
              <a:t>App-level: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q.app</a:t>
            </a:r>
            <a:endParaRPr lang="en-US" dirty="0"/>
          </a:p>
          <a:p>
            <a:pPr lvl="1"/>
            <a:r>
              <a:rPr lang="en-US" dirty="0"/>
              <a:t>Shared models</a:t>
            </a:r>
          </a:p>
          <a:p>
            <a:pPr lvl="1"/>
            <a:r>
              <a:rPr lang="en-US" dirty="0"/>
              <a:t>Item inventory</a:t>
            </a:r>
          </a:p>
          <a:p>
            <a:pPr lvl="1"/>
            <a:r>
              <a:rPr lang="en-US" dirty="0"/>
              <a:t>Stock images</a:t>
            </a:r>
          </a:p>
          <a:p>
            <a:r>
              <a:rPr lang="en-US" dirty="0"/>
              <a:t>User-level: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q.user</a:t>
            </a:r>
            <a:endParaRPr lang="en-US" dirty="0"/>
          </a:p>
          <a:p>
            <a:pPr lvl="1"/>
            <a:r>
              <a:rPr lang="en-US" dirty="0"/>
              <a:t>Items in a shopping cart</a:t>
            </a:r>
          </a:p>
          <a:p>
            <a:pPr lvl="1"/>
            <a:r>
              <a:rPr lang="en-US" dirty="0"/>
              <a:t>Log in credentials</a:t>
            </a:r>
          </a:p>
          <a:p>
            <a:r>
              <a:rPr lang="en-US" dirty="0"/>
              <a:t>Client-level: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q.client</a:t>
            </a:r>
            <a:endParaRPr lang="en-US" dirty="0"/>
          </a:p>
          <a:p>
            <a:pPr lvl="1"/>
            <a:r>
              <a:rPr lang="en-US" dirty="0"/>
              <a:t>Current displayed content</a:t>
            </a:r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CF8C7D-CF8D-F347-AAC1-44EA84C58A3C}"/>
              </a:ext>
            </a:extLst>
          </p:cNvPr>
          <p:cNvSpPr txBox="1">
            <a:spLocks/>
          </p:cNvSpPr>
          <p:nvPr/>
        </p:nvSpPr>
        <p:spPr bwMode="auto">
          <a:xfrm>
            <a:off x="227215" y="871459"/>
            <a:ext cx="7804900" cy="249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b="0" kern="1200" cap="all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7264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2807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1554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91991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ランタイムにおける情報のメモリへの保持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6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Routing</a:t>
            </a:r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A6567DB-D7CF-3245-9345-A6F4D35047A3}"/>
              </a:ext>
            </a:extLst>
          </p:cNvPr>
          <p:cNvSpPr/>
          <p:nvPr/>
        </p:nvSpPr>
        <p:spPr>
          <a:xfrm>
            <a:off x="389209" y="810033"/>
            <a:ext cx="1702058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/>
              <a:t> demo_routing1.py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4B2D33-289C-2341-8E9C-B72D4E11CCC9}"/>
              </a:ext>
            </a:extLst>
          </p:cNvPr>
          <p:cNvSpPr/>
          <p:nvPr/>
        </p:nvSpPr>
        <p:spPr>
          <a:xfrm>
            <a:off x="389209" y="1328608"/>
            <a:ext cx="2811874" cy="5770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50"/>
              <a:t>ルーティング（ブラウザからのアクションにしたがって表示を切り替える）の理解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C70BEC-5EA6-9A45-84D7-B6461C6C389A}"/>
              </a:ext>
            </a:extLst>
          </p:cNvPr>
          <p:cNvSpPr/>
          <p:nvPr/>
        </p:nvSpPr>
        <p:spPr>
          <a:xfrm>
            <a:off x="389209" y="2268316"/>
            <a:ext cx="4507531" cy="1708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ja-JP" sz="700" dirty="0">
                <a:solidFill>
                  <a:srgbClr val="E64100"/>
                </a:solidFill>
                <a:latin typeface="Menlo" panose="020B0609030804020204" pitchFamily="49" charset="0"/>
              </a:rPr>
              <a:t>async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b="1" dirty="0">
                <a:solidFill>
                  <a:srgbClr val="E64100"/>
                </a:solidFill>
                <a:latin typeface="Menlo" panose="020B0609030804020204" pitchFamily="49" charset="0"/>
              </a:rPr>
              <a:t>def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>
                <a:solidFill>
                  <a:srgbClr val="0095A8"/>
                </a:solidFill>
                <a:latin typeface="Menlo" panose="020B0609030804020204" pitchFamily="49" charset="0"/>
              </a:rPr>
              <a:t>serve</a:t>
            </a:r>
            <a:r>
              <a:rPr lang="en" altLang="ja-JP" sz="700" dirty="0">
                <a:solidFill>
                  <a:srgbClr val="00BDD6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b="1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700" dirty="0">
                <a:solidFill>
                  <a:srgbClr val="00BDD6"/>
                </a:solidFill>
                <a:latin typeface="Menlo" panose="020B0609030804020204" pitchFamily="49" charset="0"/>
              </a:rPr>
              <a:t>)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endParaRPr lang="en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ja-JP" altLang="en-US" sz="70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if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args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button_A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i="1" dirty="0">
                <a:solidFill>
                  <a:srgbClr val="8CA6A6"/>
                </a:solidFill>
                <a:latin typeface="Menlo" panose="020B0609030804020204" pitchFamily="49" charset="0"/>
              </a:rPr>
              <a:t># 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button_A</a:t>
            </a:r>
            <a:r>
              <a:rPr lang="ja-JP" altLang="en-US" sz="700" i="1">
                <a:solidFill>
                  <a:srgbClr val="8CA6A6"/>
                </a:solidFill>
                <a:latin typeface="Menlo" panose="020B0609030804020204" pitchFamily="49" charset="0"/>
              </a:rPr>
              <a:t>が押された場合実行。（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q.args.button_A</a:t>
            </a:r>
            <a:r>
              <a:rPr lang="en" altLang="ja-JP" sz="700" i="1" dirty="0">
                <a:solidFill>
                  <a:srgbClr val="8CA6A6"/>
                </a:solidFill>
                <a:latin typeface="Menlo" panose="020B0609030804020204" pitchFamily="49" charset="0"/>
              </a:rPr>
              <a:t>==True</a:t>
            </a:r>
            <a:r>
              <a:rPr lang="ja-JP" altLang="en" sz="700" i="1">
                <a:solidFill>
                  <a:srgbClr val="8CA6A6"/>
                </a:solidFill>
                <a:latin typeface="Menlo" panose="020B0609030804020204" pitchFamily="49" charset="0"/>
              </a:rPr>
              <a:t>）</a:t>
            </a:r>
            <a:endParaRPr lang="en" altLang="ja-JP" sz="700" i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700" i="1" dirty="0">
                <a:solidFill>
                  <a:srgbClr val="005661"/>
                </a:solidFill>
                <a:latin typeface="Menlo" panose="020B0609030804020204" pitchFamily="49" charset="0"/>
              </a:rPr>
              <a:t>	</a:t>
            </a:r>
            <a:r>
              <a:rPr lang="en" altLang="ja-JP" sz="700" dirty="0">
                <a:solidFill>
                  <a:srgbClr val="00BDD6"/>
                </a:solidFill>
                <a:latin typeface="Menlo" panose="020B0609030804020204" pitchFamily="49" charset="0"/>
              </a:rPr>
              <a:t>print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'-- </a:t>
            </a:r>
            <a:r>
              <a:rPr lang="en" altLang="ja-JP" sz="700" dirty="0" err="1">
                <a:solidFill>
                  <a:srgbClr val="00B368"/>
                </a:solidFill>
                <a:latin typeface="Menlo" panose="020B0609030804020204" pitchFamily="49" charset="0"/>
              </a:rPr>
              <a:t>button_A</a:t>
            </a:r>
            <a:r>
              <a:rPr lang="ja-JP" altLang="en-US" sz="700">
                <a:solidFill>
                  <a:srgbClr val="00B368"/>
                </a:solidFill>
                <a:latin typeface="Menlo" panose="020B0609030804020204" pitchFamily="49" charset="0"/>
              </a:rPr>
              <a:t>が押された </a:t>
            </a:r>
            <a:r>
              <a:rPr lang="en-US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--’</a:t>
            </a:r>
            <a:r>
              <a:rPr lang="en-US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-US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ja-JP" sz="700" b="1" dirty="0">
                <a:solidFill>
                  <a:srgbClr val="005661"/>
                </a:solidFill>
                <a:latin typeface="Menlo" panose="020B0609030804020204" pitchFamily="49" charset="0"/>
              </a:rPr>
              <a:t>	</a:t>
            </a:r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await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0095A8"/>
                </a:solidFill>
                <a:latin typeface="Menlo" panose="020B0609030804020204" pitchFamily="49" charset="0"/>
              </a:rPr>
              <a:t>do_button_A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7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700" b="1" dirty="0" err="1">
                <a:solidFill>
                  <a:srgbClr val="FF5792"/>
                </a:solidFill>
                <a:latin typeface="Menlo" panose="020B0609030804020204" pitchFamily="49" charset="0"/>
              </a:rPr>
              <a:t>elif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args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button_B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i="1" dirty="0">
                <a:solidFill>
                  <a:srgbClr val="8CA6A6"/>
                </a:solidFill>
                <a:latin typeface="Menlo" panose="020B0609030804020204" pitchFamily="49" charset="0"/>
              </a:rPr>
              <a:t># 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button_B</a:t>
            </a:r>
            <a:r>
              <a:rPr lang="ja-JP" altLang="en-US" sz="700" i="1">
                <a:solidFill>
                  <a:srgbClr val="8CA6A6"/>
                </a:solidFill>
                <a:latin typeface="Menlo" panose="020B0609030804020204" pitchFamily="49" charset="0"/>
              </a:rPr>
              <a:t>が押された場合実行。（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q.args.button_B</a:t>
            </a:r>
            <a:r>
              <a:rPr lang="en" altLang="ja-JP" sz="700" i="1" dirty="0">
                <a:solidFill>
                  <a:srgbClr val="8CA6A6"/>
                </a:solidFill>
                <a:latin typeface="Menlo" panose="020B0609030804020204" pitchFamily="49" charset="0"/>
              </a:rPr>
              <a:t>==True</a:t>
            </a:r>
            <a:r>
              <a:rPr lang="ja-JP" altLang="en" sz="700" i="1">
                <a:solidFill>
                  <a:srgbClr val="8CA6A6"/>
                </a:solidFill>
                <a:latin typeface="Menlo" panose="020B0609030804020204" pitchFamily="49" charset="0"/>
              </a:rPr>
              <a:t>）</a:t>
            </a:r>
            <a:endParaRPr lang="en" altLang="ja-JP" sz="700" i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700" dirty="0">
                <a:solidFill>
                  <a:srgbClr val="00BDD6"/>
                </a:solidFill>
                <a:latin typeface="Menlo" panose="020B0609030804020204" pitchFamily="49" charset="0"/>
              </a:rPr>
              <a:t>	print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'-- </a:t>
            </a:r>
            <a:r>
              <a:rPr lang="en" altLang="ja-JP" sz="700" dirty="0" err="1">
                <a:solidFill>
                  <a:srgbClr val="00B368"/>
                </a:solidFill>
                <a:latin typeface="Menlo" panose="020B0609030804020204" pitchFamily="49" charset="0"/>
              </a:rPr>
              <a:t>button_B</a:t>
            </a:r>
            <a:r>
              <a:rPr lang="ja-JP" altLang="en-US" sz="700">
                <a:solidFill>
                  <a:srgbClr val="00B368"/>
                </a:solidFill>
                <a:latin typeface="Menlo" panose="020B0609030804020204" pitchFamily="49" charset="0"/>
              </a:rPr>
              <a:t>が押された </a:t>
            </a:r>
            <a:r>
              <a:rPr lang="en-US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--’</a:t>
            </a:r>
            <a:r>
              <a:rPr lang="en-US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-US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	await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0095A8"/>
                </a:solidFill>
                <a:latin typeface="Menlo" panose="020B0609030804020204" pitchFamily="49" charset="0"/>
              </a:rPr>
              <a:t>do_button_B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7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else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i="1" dirty="0">
                <a:solidFill>
                  <a:srgbClr val="8CA6A6"/>
                </a:solidFill>
                <a:latin typeface="Menlo" panose="020B0609030804020204" pitchFamily="49" charset="0"/>
              </a:rPr>
              <a:t># </a:t>
            </a:r>
            <a:r>
              <a:rPr lang="ja-JP" altLang="en-US" sz="700" i="1">
                <a:solidFill>
                  <a:srgbClr val="8CA6A6"/>
                </a:solidFill>
                <a:latin typeface="Menlo" panose="020B0609030804020204" pitchFamily="49" charset="0"/>
              </a:rPr>
              <a:t>初期画面。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button_A</a:t>
            </a:r>
            <a:r>
              <a:rPr lang="ja-JP" altLang="en-US" sz="700" i="1">
                <a:solidFill>
                  <a:srgbClr val="8CA6A6"/>
                </a:solidFill>
                <a:latin typeface="Menlo" panose="020B0609030804020204" pitchFamily="49" charset="0"/>
              </a:rPr>
              <a:t>も</a:t>
            </a:r>
            <a:r>
              <a:rPr lang="en" altLang="ja-JP" sz="700" i="1" dirty="0" err="1">
                <a:solidFill>
                  <a:srgbClr val="8CA6A6"/>
                </a:solidFill>
                <a:latin typeface="Menlo" panose="020B0609030804020204" pitchFamily="49" charset="0"/>
              </a:rPr>
              <a:t>button_B</a:t>
            </a:r>
            <a:r>
              <a:rPr lang="ja-JP" altLang="en-US" sz="700" i="1">
                <a:solidFill>
                  <a:srgbClr val="8CA6A6"/>
                </a:solidFill>
                <a:latin typeface="Menlo" panose="020B0609030804020204" pitchFamily="49" charset="0"/>
              </a:rPr>
              <a:t>も押されていない。</a:t>
            </a:r>
            <a:endParaRPr lang="en-US" altLang="ja-JP" sz="700" i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ja-JP" sz="700" i="1" dirty="0">
                <a:solidFill>
                  <a:srgbClr val="005661"/>
                </a:solidFill>
                <a:latin typeface="Menlo" panose="020B0609030804020204" pitchFamily="49" charset="0"/>
              </a:rPr>
              <a:t>	</a:t>
            </a:r>
            <a:r>
              <a:rPr lang="en" altLang="ja-JP" sz="700" dirty="0">
                <a:solidFill>
                  <a:srgbClr val="00BDD6"/>
                </a:solidFill>
                <a:latin typeface="Menlo" panose="020B0609030804020204" pitchFamily="49" charset="0"/>
              </a:rPr>
              <a:t>print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'-- </a:t>
            </a:r>
            <a:r>
              <a:rPr lang="ja-JP" altLang="en-US" sz="700">
                <a:solidFill>
                  <a:srgbClr val="00B368"/>
                </a:solidFill>
                <a:latin typeface="Menlo" panose="020B0609030804020204" pitchFamily="49" charset="0"/>
              </a:rPr>
              <a:t>初期画面です </a:t>
            </a:r>
            <a:r>
              <a:rPr lang="en-US" altLang="ja-JP" sz="700" dirty="0">
                <a:solidFill>
                  <a:srgbClr val="00B368"/>
                </a:solidFill>
                <a:latin typeface="Menlo" panose="020B0609030804020204" pitchFamily="49" charset="0"/>
              </a:rPr>
              <a:t>--’</a:t>
            </a:r>
            <a:r>
              <a:rPr lang="en-US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-US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	await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0095A8"/>
                </a:solidFill>
                <a:latin typeface="Menlo" panose="020B0609030804020204" pitchFamily="49" charset="0"/>
              </a:rPr>
              <a:t>initial_display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7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7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700" b="1" dirty="0">
                <a:solidFill>
                  <a:srgbClr val="FF5792"/>
                </a:solidFill>
                <a:latin typeface="Menlo" panose="020B0609030804020204" pitchFamily="49" charset="0"/>
              </a:rPr>
              <a:t>await</a:t>
            </a:r>
            <a:r>
              <a:rPr lang="en" altLang="ja-JP" sz="7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7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700" dirty="0" err="1">
                <a:solidFill>
                  <a:srgbClr val="0095A8"/>
                </a:solidFill>
                <a:latin typeface="Menlo" panose="020B0609030804020204" pitchFamily="49" charset="0"/>
              </a:rPr>
              <a:t>save</a:t>
            </a:r>
            <a:r>
              <a:rPr lang="en" altLang="ja-JP" sz="700" dirty="0">
                <a:solidFill>
                  <a:srgbClr val="004D57"/>
                </a:solidFill>
                <a:latin typeface="Menlo" panose="020B0609030804020204" pitchFamily="49" charset="0"/>
              </a:rPr>
              <a:t>()</a:t>
            </a:r>
            <a:endParaRPr lang="en" altLang="ja-JP" sz="700" b="0" dirty="0">
              <a:solidFill>
                <a:srgbClr val="005661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A1AC7C0-789A-2B4A-8516-B0FC11E6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74" y="1149406"/>
            <a:ext cx="2876306" cy="15213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8C2692-EF13-2848-A45F-CD59CE4D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74" y="2821231"/>
            <a:ext cx="2519739" cy="16005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45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Contents</a:t>
            </a:r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10090F-0B5C-2348-98FB-01FA60D1CBB0}"/>
              </a:ext>
            </a:extLst>
          </p:cNvPr>
          <p:cNvSpPr/>
          <p:nvPr/>
        </p:nvSpPr>
        <p:spPr>
          <a:xfrm>
            <a:off x="583990" y="1075258"/>
            <a:ext cx="8180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dirty="0"/>
              <a:t>Getting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dirty="0"/>
              <a:t>Developing a Batch Scoring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dirty="0"/>
              <a:t>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dirty="0"/>
              <a:t>Batch Scoring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/>
              <a:t>おまけ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551A10-3663-5748-B7D0-C87B658A3F14}"/>
              </a:ext>
            </a:extLst>
          </p:cNvPr>
          <p:cNvSpPr/>
          <p:nvPr/>
        </p:nvSpPr>
        <p:spPr>
          <a:xfrm>
            <a:off x="583990" y="3606973"/>
            <a:ext cx="81808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/>
              <a:t>Wave Document: </a:t>
            </a:r>
            <a:r>
              <a:rPr lang="en-US" altLang="ja-JP" sz="1100" dirty="0">
                <a:hlinkClick r:id="rId3"/>
              </a:rPr>
              <a:t>https://wave.h2o.ai/</a:t>
            </a:r>
            <a:endParaRPr lang="en-US" altLang="ja-JP" sz="1100" dirty="0"/>
          </a:p>
          <a:p>
            <a:endParaRPr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920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Routing 2</a:t>
            </a:r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0A5865B-29DF-BD4D-A2C7-1FC33FC6F976}"/>
              </a:ext>
            </a:extLst>
          </p:cNvPr>
          <p:cNvSpPr/>
          <p:nvPr/>
        </p:nvSpPr>
        <p:spPr>
          <a:xfrm>
            <a:off x="389208" y="810033"/>
            <a:ext cx="1651259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/>
              <a:t>demo_routing2.py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131E7F-4BAA-9643-8AED-EB0C2ECD0D84}"/>
              </a:ext>
            </a:extLst>
          </p:cNvPr>
          <p:cNvSpPr/>
          <p:nvPr/>
        </p:nvSpPr>
        <p:spPr>
          <a:xfrm>
            <a:off x="389209" y="1328608"/>
            <a:ext cx="2811874" cy="5770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on, </a:t>
            </a:r>
            <a:r>
              <a:rPr lang="en-US" altLang="ja-JP" sz="1050" dirty="0" err="1"/>
              <a:t>handle_on</a:t>
            </a:r>
            <a:r>
              <a:rPr lang="ja-JP" altLang="en-US" sz="1050"/>
              <a:t>を用いたルーティング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State</a:t>
            </a:r>
            <a:r>
              <a:rPr lang="ja-JP" altLang="en-US" sz="1050"/>
              <a:t>（</a:t>
            </a:r>
            <a:r>
              <a:rPr lang="en-US" altLang="ja-JP" sz="1050" dirty="0" err="1"/>
              <a:t>q.client</a:t>
            </a:r>
            <a:r>
              <a:rPr lang="ja-JP" altLang="en-US" sz="1050"/>
              <a:t>）の理解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34C026-A2CC-1F48-85FC-BD0AC5016631}"/>
              </a:ext>
            </a:extLst>
          </p:cNvPr>
          <p:cNvSpPr/>
          <p:nvPr/>
        </p:nvSpPr>
        <p:spPr>
          <a:xfrm>
            <a:off x="4355572" y="4490524"/>
            <a:ext cx="37442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Document (Routing): </a:t>
            </a:r>
            <a:r>
              <a:rPr lang="en-US" altLang="ja-JP" sz="1000" dirty="0">
                <a:hlinkClick r:id="rId3"/>
              </a:rPr>
              <a:t>https://h2oai.github.io/wave/docs/routing/</a:t>
            </a:r>
            <a:endParaRPr lang="en-US" altLang="ja-JP" sz="1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899752B-0624-E14A-8139-C782D080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572" y="776387"/>
            <a:ext cx="3471320" cy="35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ファイルのアップロード</a:t>
            </a:r>
            <a:r>
              <a:rPr lang="en-US" altLang="ja-JP" dirty="0"/>
              <a:t>/</a:t>
            </a:r>
            <a:r>
              <a:rPr lang="ja-JP" altLang="en-US"/>
              <a:t>ダウンロード</a:t>
            </a:r>
            <a:endParaRPr 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E4BC92C-390C-514D-837A-CDBE3C852554}"/>
              </a:ext>
            </a:extLst>
          </p:cNvPr>
          <p:cNvGrpSpPr/>
          <p:nvPr/>
        </p:nvGrpSpPr>
        <p:grpSpPr>
          <a:xfrm>
            <a:off x="4183715" y="1169962"/>
            <a:ext cx="4252727" cy="2803576"/>
            <a:chOff x="4301211" y="1331956"/>
            <a:chExt cx="4252727" cy="2803576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1BFD9B6-214A-EA44-86EC-5902A7D17D3F}"/>
                </a:ext>
              </a:extLst>
            </p:cNvPr>
            <p:cNvSpPr/>
            <p:nvPr/>
          </p:nvSpPr>
          <p:spPr bwMode="auto">
            <a:xfrm>
              <a:off x="5550456" y="2420533"/>
              <a:ext cx="1976112" cy="6289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Wave Server</a:t>
              </a:r>
              <a:endParaRPr kumimoji="0" lang="ja-JP" altLang="en-US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DB8D6364-4A54-8A4C-9380-F457DFD0B0C3}"/>
                </a:ext>
              </a:extLst>
            </p:cNvPr>
            <p:cNvSpPr/>
            <p:nvPr/>
          </p:nvSpPr>
          <p:spPr bwMode="auto">
            <a:xfrm>
              <a:off x="5742180" y="1331956"/>
              <a:ext cx="1640488" cy="4386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App</a:t>
              </a:r>
              <a:endParaRPr kumimoji="0" lang="ja-JP" altLang="en-US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F2C96861-A93D-BE43-BD2F-89CCECE8FC14}"/>
                </a:ext>
              </a:extLst>
            </p:cNvPr>
            <p:cNvSpPr/>
            <p:nvPr/>
          </p:nvSpPr>
          <p:spPr bwMode="auto">
            <a:xfrm>
              <a:off x="5742178" y="3696864"/>
              <a:ext cx="1640488" cy="4386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Browser</a:t>
              </a:r>
              <a:endParaRPr kumimoji="0" lang="ja-JP" altLang="en-US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A34F25E-4683-3540-BB8B-1F0B4A87BE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5895" y="3049497"/>
              <a:ext cx="0" cy="64933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4C476E2-6C86-9B44-8BEA-B2B3ADB6B2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5895" y="1771332"/>
              <a:ext cx="0" cy="64933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A71DB945-1582-7942-9507-F5C2B6CCBE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05610" y="1773166"/>
              <a:ext cx="0" cy="647367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2160781-8868-DA42-ABAF-8FE4D31ADFB7}"/>
                </a:ext>
              </a:extLst>
            </p:cNvPr>
            <p:cNvSpPr/>
            <p:nvPr/>
          </p:nvSpPr>
          <p:spPr>
            <a:xfrm>
              <a:off x="5307816" y="3273922"/>
              <a:ext cx="114962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 err="1">
                  <a:solidFill>
                    <a:srgbClr val="0070C0"/>
                  </a:solidFill>
                </a:rPr>
                <a:t>ui.file_upload</a:t>
              </a:r>
              <a:r>
                <a:rPr lang="en-US" altLang="ja-JP" sz="900" dirty="0">
                  <a:solidFill>
                    <a:srgbClr val="0070C0"/>
                  </a:solidFill>
                </a:rPr>
                <a:t>()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31A69C2-DF0E-1745-B3AE-B7729F90864D}"/>
                </a:ext>
              </a:extLst>
            </p:cNvPr>
            <p:cNvSpPr/>
            <p:nvPr/>
          </p:nvSpPr>
          <p:spPr>
            <a:xfrm>
              <a:off x="5237162" y="1997591"/>
              <a:ext cx="114962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 err="1">
                  <a:solidFill>
                    <a:srgbClr val="0070C0"/>
                  </a:solidFill>
                </a:rPr>
                <a:t>q.site.download</a:t>
              </a:r>
              <a:r>
                <a:rPr lang="en-US" altLang="ja-JP" sz="900" dirty="0">
                  <a:solidFill>
                    <a:srgbClr val="0070C0"/>
                  </a:solidFill>
                </a:rPr>
                <a:t>()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30307C5-27BE-2A45-B027-91965DD7F90F}"/>
                </a:ext>
              </a:extLst>
            </p:cNvPr>
            <p:cNvSpPr/>
            <p:nvPr/>
          </p:nvSpPr>
          <p:spPr>
            <a:xfrm>
              <a:off x="6870506" y="1997591"/>
              <a:ext cx="114962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 err="1">
                  <a:solidFill>
                    <a:srgbClr val="0070C0"/>
                  </a:solidFill>
                </a:rPr>
                <a:t>q.site.upload</a:t>
              </a:r>
              <a:r>
                <a:rPr lang="en-US" altLang="ja-JP" sz="900" dirty="0">
                  <a:solidFill>
                    <a:srgbClr val="0070C0"/>
                  </a:solidFill>
                </a:rPr>
                <a:t>()</a:t>
              </a:r>
            </a:p>
          </p:txBody>
        </p:sp>
        <p:sp>
          <p:nvSpPr>
            <p:cNvPr id="19" name="四角形吹き出し 18">
              <a:extLst>
                <a:ext uri="{FF2B5EF4-FFF2-40B4-BE49-F238E27FC236}">
                  <a16:creationId xmlns:a16="http://schemas.microsoft.com/office/drawing/2014/main" id="{B6C59174-1D00-EB42-8D60-6F250E45CE38}"/>
                </a:ext>
              </a:extLst>
            </p:cNvPr>
            <p:cNvSpPr/>
            <p:nvPr/>
          </p:nvSpPr>
          <p:spPr bwMode="auto">
            <a:xfrm>
              <a:off x="4301211" y="2490830"/>
              <a:ext cx="991662" cy="327034"/>
            </a:xfrm>
            <a:prstGeom prst="wedgeRectCallout">
              <a:avLst>
                <a:gd name="adj1" fmla="val 57051"/>
                <a:gd name="adj2" fmla="val -135494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6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App</a:t>
              </a:r>
              <a:r>
                <a:rPr kumimoji="0" lang="ja-JP" altLang="en-US" sz="60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でデータ操作を実施する場合</a:t>
              </a:r>
              <a:endParaRPr kumimoji="0" lang="ja-JP" altLang="en-US" sz="6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20" name="四角形吹き出し 19">
              <a:extLst>
                <a:ext uri="{FF2B5EF4-FFF2-40B4-BE49-F238E27FC236}">
                  <a16:creationId xmlns:a16="http://schemas.microsoft.com/office/drawing/2014/main" id="{F89B855C-6870-CB4B-AA11-54BC757C4764}"/>
                </a:ext>
              </a:extLst>
            </p:cNvPr>
            <p:cNvSpPr/>
            <p:nvPr/>
          </p:nvSpPr>
          <p:spPr bwMode="auto">
            <a:xfrm>
              <a:off x="7562276" y="1531299"/>
              <a:ext cx="991662" cy="327034"/>
            </a:xfrm>
            <a:prstGeom prst="wedgeRectCallout">
              <a:avLst>
                <a:gd name="adj1" fmla="val -43097"/>
                <a:gd name="adj2" fmla="val 95967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6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App</a:t>
              </a:r>
              <a:r>
                <a:rPr kumimoji="0" lang="ja-JP" altLang="en-US" sz="60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でデータ操作後、ダウンロードの準備</a:t>
              </a:r>
              <a:endParaRPr kumimoji="0" lang="ja-JP" altLang="en-US" sz="6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21" name="四角形吹き出し 20">
              <a:extLst>
                <a:ext uri="{FF2B5EF4-FFF2-40B4-BE49-F238E27FC236}">
                  <a16:creationId xmlns:a16="http://schemas.microsoft.com/office/drawing/2014/main" id="{64867DC0-46CB-9244-8D0B-92C901509C81}"/>
                </a:ext>
              </a:extLst>
            </p:cNvPr>
            <p:cNvSpPr/>
            <p:nvPr/>
          </p:nvSpPr>
          <p:spPr bwMode="auto">
            <a:xfrm>
              <a:off x="4430002" y="3789590"/>
              <a:ext cx="991662" cy="327034"/>
            </a:xfrm>
            <a:prstGeom prst="wedgeRectCallout">
              <a:avLst>
                <a:gd name="adj1" fmla="val 51555"/>
                <a:gd name="adj2" fmla="val -139197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60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ローカルから、サーバへのファイルのアップロード</a:t>
              </a:r>
              <a:endParaRPr kumimoji="0" lang="ja-JP" altLang="en-US" sz="600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833DDDA4-08AC-304A-A0A0-A3609CD625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05610" y="3057454"/>
              <a:ext cx="0" cy="647367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0B1A4133-A6E1-E949-A73B-0EBAFA30EE5E}"/>
                </a:ext>
              </a:extLst>
            </p:cNvPr>
            <p:cNvSpPr/>
            <p:nvPr/>
          </p:nvSpPr>
          <p:spPr>
            <a:xfrm>
              <a:off x="6901335" y="3273469"/>
              <a:ext cx="136293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800"/>
                <a:t>サーバ上のパスを指定</a:t>
              </a:r>
              <a:endParaRPr lang="en-US" altLang="ja-JP" sz="800" dirty="0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5AA92F0-66ED-4A47-98DA-A8E6EA9F5855}"/>
              </a:ext>
            </a:extLst>
          </p:cNvPr>
          <p:cNvSpPr/>
          <p:nvPr/>
        </p:nvSpPr>
        <p:spPr>
          <a:xfrm>
            <a:off x="389209" y="810033"/>
            <a:ext cx="1569064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 err="1"/>
              <a:t>demo_fileup.py</a:t>
            </a:r>
            <a:endParaRPr lang="en-US" altLang="ja-JP" sz="105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8FEDF40-0B4B-5A47-9E91-E668DBF31D8B}"/>
              </a:ext>
            </a:extLst>
          </p:cNvPr>
          <p:cNvSpPr/>
          <p:nvPr/>
        </p:nvSpPr>
        <p:spPr>
          <a:xfrm>
            <a:off x="389209" y="1328608"/>
            <a:ext cx="2811874" cy="1061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50"/>
              <a:t>ファイルのアップロードとダウンロード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App</a:t>
            </a:r>
            <a:r>
              <a:rPr lang="ja-JP" altLang="en-US" sz="1050"/>
              <a:t>と</a:t>
            </a:r>
            <a:r>
              <a:rPr lang="en-US" altLang="ja-JP" sz="1050" dirty="0"/>
              <a:t>Wave</a:t>
            </a:r>
            <a:r>
              <a:rPr lang="ja-JP" altLang="en-US" sz="1050"/>
              <a:t> </a:t>
            </a:r>
            <a:r>
              <a:rPr lang="en-US" altLang="ja-JP" sz="1050" dirty="0"/>
              <a:t>Server</a:t>
            </a:r>
            <a:r>
              <a:rPr lang="ja-JP" altLang="en-US" sz="1050"/>
              <a:t>間のデータのやりとり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App</a:t>
            </a:r>
            <a:r>
              <a:rPr lang="ja-JP" altLang="en-US" sz="1050"/>
              <a:t>内でのデータ（</a:t>
            </a:r>
            <a:r>
              <a:rPr lang="en-US" altLang="ja-JP" sz="1050" dirty="0" err="1"/>
              <a:t>pandas.DataFrame</a:t>
            </a:r>
            <a:r>
              <a:rPr lang="ja-JP" altLang="en-US" sz="1050"/>
              <a:t>）の表示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App</a:t>
            </a:r>
            <a:r>
              <a:rPr lang="ja-JP" altLang="en-US" sz="1050"/>
              <a:t>内でのデータ加工</a:t>
            </a:r>
            <a:endParaRPr lang="en-US" altLang="ja-JP" sz="105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C68E4469-3704-EF47-8182-50946E6D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7" y="3043952"/>
            <a:ext cx="1365088" cy="9975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22878A7-A0BE-7D40-9F5B-E66FDACF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319" y="3043952"/>
            <a:ext cx="1539329" cy="14205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7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Driverless AI Client</a:t>
            </a:r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F78453A-8C5B-C645-806F-5A5EEF0D29D8}"/>
              </a:ext>
            </a:extLst>
          </p:cNvPr>
          <p:cNvSpPr/>
          <p:nvPr/>
        </p:nvSpPr>
        <p:spPr>
          <a:xfrm>
            <a:off x="389209" y="810033"/>
            <a:ext cx="7517662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Github</a:t>
            </a:r>
            <a:r>
              <a:rPr lang="en-US" altLang="ja-JP" sz="1050" dirty="0"/>
              <a:t>:  </a:t>
            </a:r>
            <a:r>
              <a:rPr lang="en-US" altLang="ja-JP" sz="1050" dirty="0">
                <a:hlinkClick r:id="rId3"/>
              </a:rPr>
              <a:t>https://github.com/yukismd/Driverless_AI_ClientAccess</a:t>
            </a:r>
            <a:endParaRPr lang="en-US" altLang="ja-JP" sz="105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3E878F-88BD-C343-A822-7E7B75171289}"/>
              </a:ext>
            </a:extLst>
          </p:cNvPr>
          <p:cNvSpPr/>
          <p:nvPr/>
        </p:nvSpPr>
        <p:spPr>
          <a:xfrm>
            <a:off x="389208" y="1221387"/>
            <a:ext cx="2878777" cy="5770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学習内容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50"/>
              <a:t>クライアント環境から</a:t>
            </a:r>
            <a:r>
              <a:rPr lang="en-US" altLang="ja-JP" sz="1050" dirty="0"/>
              <a:t>Driverless</a:t>
            </a:r>
            <a:r>
              <a:rPr lang="ja-JP" altLang="en-US" sz="1050"/>
              <a:t> </a:t>
            </a:r>
            <a:r>
              <a:rPr lang="en-US" altLang="ja-JP" sz="1050" dirty="0"/>
              <a:t>AI</a:t>
            </a:r>
            <a:r>
              <a:rPr lang="ja-JP" altLang="en-US" sz="1050"/>
              <a:t>への接続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50"/>
              <a:t>スコアリングの実施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D335970-8ED2-5F42-AC13-7D100FD70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75" y="2314282"/>
            <a:ext cx="5101448" cy="2480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EC04C-922F-804A-A0DC-455BDEC90E3C}"/>
              </a:ext>
            </a:extLst>
          </p:cNvPr>
          <p:cNvSpPr/>
          <p:nvPr/>
        </p:nvSpPr>
        <p:spPr>
          <a:xfrm>
            <a:off x="1375575" y="1955906"/>
            <a:ext cx="7745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u="sng"/>
              <a:t>スコアリング実施例</a:t>
            </a:r>
            <a:r>
              <a:rPr lang="en-US" altLang="ja-JP" sz="1000" dirty="0"/>
              <a:t>:</a:t>
            </a:r>
            <a:r>
              <a:rPr lang="en-US" altLang="ja-JP" sz="1600" dirty="0"/>
              <a:t> </a:t>
            </a:r>
            <a:r>
              <a:rPr lang="en-US" altLang="ja-JP" sz="1000" dirty="0">
                <a:hlinkClick r:id="rId5"/>
              </a:rPr>
              <a:t>https://github.com/yukismd/Driverless_AI_ClientAccess/blob/main/IID_Table/handling_experiment.ipynb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9702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AD8ED3-26A6-9F4A-A65D-8E67DB5F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F9C06F-A256-C243-98A5-59CE23F9B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7703" y="1097279"/>
            <a:ext cx="5917474" cy="4431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dirty="0"/>
              <a:t>Batch Scoring App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8196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① Driverless </a:t>
            </a:r>
            <a:r>
              <a:rPr lang="en-US" dirty="0" err="1"/>
              <a:t>AIへの接続</a:t>
            </a:r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26FCDB6-65C7-2540-A546-BDE8B5E8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4" y="1035964"/>
            <a:ext cx="3543300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6AB3A-6AFB-1440-9C63-B99F2AC9A326}"/>
              </a:ext>
            </a:extLst>
          </p:cNvPr>
          <p:cNvSpPr/>
          <p:nvPr/>
        </p:nvSpPr>
        <p:spPr>
          <a:xfrm>
            <a:off x="4385270" y="1189061"/>
            <a:ext cx="37072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実行される機能（関数）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/>
              <a:t>serve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 err="1"/>
              <a:t>i</a:t>
            </a:r>
            <a:r>
              <a:rPr lang="ja-JP" altLang="en-US" sz="1000"/>
              <a:t>nitialize_app_for_new_client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render_sidebar_content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get_dai_configure_items</a:t>
            </a:r>
            <a:endParaRPr lang="en-US" altLang="ja-JP" sz="1000" dirty="0"/>
          </a:p>
          <a:p>
            <a:endParaRPr lang="en-US" altLang="ja-JP" sz="1000" dirty="0"/>
          </a:p>
          <a:p>
            <a:endParaRPr lang="en-US" altLang="ja-JP" sz="1000" dirty="0"/>
          </a:p>
          <a:p>
            <a:r>
              <a:rPr lang="ja-JP" altLang="en-US" sz="1000"/>
              <a:t>ボタンクリック後に返されるアクション情報（</a:t>
            </a:r>
            <a:r>
              <a:rPr lang="en-US" altLang="ja-JP" sz="1000" dirty="0" err="1"/>
              <a:t>q.args</a:t>
            </a:r>
            <a:r>
              <a:rPr lang="ja-JP" altLang="en-US" sz="1000"/>
              <a:t>）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dai_url:'http://52.90.30.147’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dai_username:'h2oai’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dai_password:'i-0f12db80917c39394’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dai_connect_button:True</a:t>
            </a:r>
          </a:p>
          <a:p>
            <a:endParaRPr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16958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/>
              <a:t>②</a:t>
            </a:r>
            <a:r>
              <a:rPr lang="ja-JP" altLang="en-US"/>
              <a:t> モデル（学習済み）の選択</a:t>
            </a:r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6AB3A-6AFB-1440-9C63-B99F2AC9A326}"/>
              </a:ext>
            </a:extLst>
          </p:cNvPr>
          <p:cNvSpPr/>
          <p:nvPr/>
        </p:nvSpPr>
        <p:spPr>
          <a:xfrm>
            <a:off x="4572000" y="1297438"/>
            <a:ext cx="37072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実行される機能（関数）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/>
              <a:t>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handle_dai_connection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create_dai_connection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render_sidebar_content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get_model_selection_items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create_dai_connection</a:t>
            </a:r>
            <a:endParaRPr lang="en" altLang="ja-JP" sz="1000" dirty="0"/>
          </a:p>
          <a:p>
            <a:endParaRPr lang="en" altLang="ja-JP" sz="1000" dirty="0"/>
          </a:p>
          <a:p>
            <a:r>
              <a:rPr lang="ja-JP" altLang="en-US" sz="1000"/>
              <a:t>ボタンクリック後に返されるアクション情報（</a:t>
            </a:r>
            <a:r>
              <a:rPr lang="en-US" altLang="ja-JP" sz="1000" dirty="0" err="1"/>
              <a:t>q.args</a:t>
            </a:r>
            <a:r>
              <a:rPr lang="ja-JP" altLang="en-US" sz="1000"/>
              <a:t>）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/>
              <a:t>experiment_dropdown:'0559f2ec-678b-11eb-930d-0242ac110002’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select_model_button:True</a:t>
            </a:r>
            <a:endParaRPr lang="ja-JP" altLang="en-US" sz="1000"/>
          </a:p>
          <a:p>
            <a:endParaRPr lang="ja-JP" altLang="en-US" sz="1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4DF0C-ECAD-114D-ACE4-A71258305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42" y="1066101"/>
            <a:ext cx="3556000" cy="304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7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③ </a:t>
            </a:r>
            <a:r>
              <a:rPr lang="ja-JP" altLang="en-US"/>
              <a:t>スコアリング用データのアップロード</a:t>
            </a:r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6AB3A-6AFB-1440-9C63-B99F2AC9A326}"/>
              </a:ext>
            </a:extLst>
          </p:cNvPr>
          <p:cNvSpPr/>
          <p:nvPr/>
        </p:nvSpPr>
        <p:spPr>
          <a:xfrm>
            <a:off x="4183715" y="1679198"/>
            <a:ext cx="392845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実行される機能（関数）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/>
              <a:t>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handle_model_selection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render_sidebar_content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get_batch_score_items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create_dai_connection</a:t>
            </a:r>
            <a:endParaRPr lang="en" altLang="ja-JP" sz="1000" dirty="0"/>
          </a:p>
          <a:p>
            <a:endParaRPr lang="en" altLang="ja-JP" sz="1000" dirty="0"/>
          </a:p>
          <a:p>
            <a:endParaRPr lang="en" altLang="ja-JP" sz="1000" dirty="0"/>
          </a:p>
          <a:p>
            <a:r>
              <a:rPr lang="ja-JP" altLang="en-US" sz="1000"/>
              <a:t>ボタンクリック後に返されるアクション情報（</a:t>
            </a:r>
            <a:r>
              <a:rPr lang="en-US" altLang="ja-JP" sz="1000" dirty="0" err="1"/>
              <a:t>q.args</a:t>
            </a:r>
            <a:r>
              <a:rPr lang="ja-JP" altLang="en-US" sz="1000"/>
              <a:t>）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file_upload:['/_f/441bac5c-d925-4948-bfa0-35e51a23e334/TitanicData.csv']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09E74A-2F67-2E4A-BDCA-15DB64E6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2" y="1093736"/>
            <a:ext cx="2999580" cy="3302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521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④ </a:t>
            </a:r>
            <a:r>
              <a:rPr lang="ja-JP" altLang="en-US"/>
              <a:t>スコアリング結果の確認、ダウンロード</a:t>
            </a:r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6AB3A-6AFB-1440-9C63-B99F2AC9A326}"/>
              </a:ext>
            </a:extLst>
          </p:cNvPr>
          <p:cNvSpPr/>
          <p:nvPr/>
        </p:nvSpPr>
        <p:spPr>
          <a:xfrm>
            <a:off x="6014200" y="1490898"/>
            <a:ext cx="24599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実行される機能（関数）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/>
              <a:t>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handle_batch_scoring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render_center_content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get_dai_new_predictions</a:t>
            </a:r>
            <a:endParaRPr lang="en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000" dirty="0" err="1"/>
              <a:t>create_dai_connection</a:t>
            </a:r>
            <a:endParaRPr lang="en" altLang="ja-JP" sz="1000" dirty="0"/>
          </a:p>
          <a:p>
            <a:endParaRPr lang="ja-JP" altLang="en-US" sz="1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69687C3-2BD8-4D49-8EA5-C5CA0C1E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0" y="1084499"/>
            <a:ext cx="5116898" cy="2807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8A152CC-C707-AB4C-9F59-9DE593EEFC78}"/>
              </a:ext>
            </a:extLst>
          </p:cNvPr>
          <p:cNvGrpSpPr/>
          <p:nvPr/>
        </p:nvGrpSpPr>
        <p:grpSpPr>
          <a:xfrm>
            <a:off x="5831123" y="3652602"/>
            <a:ext cx="2147098" cy="1101178"/>
            <a:chOff x="5840819" y="3520440"/>
            <a:chExt cx="2342286" cy="121527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2FCB58F-BB77-F844-AA2B-2DBA2E20A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655" y="3566160"/>
              <a:ext cx="2284450" cy="1169551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四角形吹き出し 2">
              <a:extLst>
                <a:ext uri="{FF2B5EF4-FFF2-40B4-BE49-F238E27FC236}">
                  <a16:creationId xmlns:a16="http://schemas.microsoft.com/office/drawing/2014/main" id="{7B95964E-9D0D-9248-99EA-C96953AAB5E0}"/>
                </a:ext>
              </a:extLst>
            </p:cNvPr>
            <p:cNvSpPr/>
            <p:nvPr/>
          </p:nvSpPr>
          <p:spPr bwMode="auto">
            <a:xfrm>
              <a:off x="5840819" y="3520440"/>
              <a:ext cx="2342286" cy="1042416"/>
            </a:xfrm>
            <a:prstGeom prst="wedgeRectCallout">
              <a:avLst>
                <a:gd name="adj1" fmla="val -61047"/>
                <a:gd name="adj2" fmla="val -130086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normalizeH="0" baseline="0" dirty="0" err="1">
                <a:ln>
                  <a:noFill/>
                </a:ln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6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0743A-8A2D-4044-9D73-7BFC4647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 err="1"/>
              <a:t>関数</a:t>
            </a:r>
            <a:r>
              <a:rPr lang="en-US" dirty="0"/>
              <a:t> – </a:t>
            </a:r>
            <a:r>
              <a:rPr lang="en-US" dirty="0">
                <a:solidFill>
                  <a:schemeClr val="tx1"/>
                </a:solidFill>
              </a:rPr>
              <a:t>serve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76F7B6-6650-A344-BF59-37F893240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3136243"/>
          </a:xfrm>
        </p:spPr>
        <p:txBody>
          <a:bodyPr/>
          <a:lstStyle/>
          <a:p>
            <a:r>
              <a:rPr lang="en-US" dirty="0"/>
              <a:t>Waiting for users at the root URL</a:t>
            </a:r>
          </a:p>
          <a:p>
            <a:pPr lvl="1"/>
            <a:r>
              <a:rPr lang="en-US" dirty="0"/>
              <a:t>localhost:10101/</a:t>
            </a:r>
          </a:p>
          <a:p>
            <a:pPr lvl="1"/>
            <a:r>
              <a:rPr lang="en-US" dirty="0"/>
              <a:t>myurl:10101/</a:t>
            </a:r>
          </a:p>
          <a:p>
            <a:pPr lvl="1"/>
            <a:endParaRPr lang="en-US" dirty="0"/>
          </a:p>
          <a:p>
            <a:r>
              <a:rPr lang="en-US" dirty="0"/>
              <a:t>This function runs each time any user interacts with your app</a:t>
            </a:r>
          </a:p>
          <a:p>
            <a:pPr lvl="1"/>
            <a:r>
              <a:rPr lang="en-US" dirty="0"/>
              <a:t>Setup the browser tab if this is a new user</a:t>
            </a:r>
          </a:p>
          <a:p>
            <a:pPr lvl="1"/>
            <a:r>
              <a:rPr lang="en-US" dirty="0"/>
              <a:t>Handle any user events like button clicks or file uploads</a:t>
            </a:r>
          </a:p>
          <a:p>
            <a:pPr lvl="1"/>
            <a:r>
              <a:rPr lang="en-US" dirty="0"/>
              <a:t>Save new content to the server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669BB2-CB32-5842-87A3-C64974A4F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8355" y="1360607"/>
            <a:ext cx="4531623" cy="155119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BBB529"/>
                </a:solidFill>
              </a:rPr>
              <a:t>@app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'/'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>
                <a:solidFill>
                  <a:srgbClr val="CC7832"/>
                </a:solidFill>
              </a:rPr>
              <a:t>async def </a:t>
            </a:r>
            <a:r>
              <a:rPr lang="en-US" sz="1400" dirty="0">
                <a:solidFill>
                  <a:srgbClr val="FFC66D"/>
                </a:solidFill>
              </a:rPr>
              <a:t>serve</a:t>
            </a:r>
            <a:r>
              <a:rPr lang="en-US" sz="1400" dirty="0"/>
              <a:t>(q: Q):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if not </a:t>
            </a:r>
            <a:r>
              <a:rPr lang="en-US" sz="1400" dirty="0" err="1"/>
              <a:t>q.client.initialized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CC7832"/>
                </a:solidFill>
              </a:rPr>
              <a:t>await </a:t>
            </a:r>
            <a:r>
              <a:rPr lang="en-US" sz="1400" dirty="0" err="1"/>
              <a:t>initialize_app_for_new_client</a:t>
            </a:r>
            <a:r>
              <a:rPr lang="en-US" sz="1400" dirty="0"/>
              <a:t>(q)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else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CC7832"/>
                </a:solidFill>
              </a:rPr>
              <a:t>await </a:t>
            </a:r>
            <a:r>
              <a:rPr lang="en-US" sz="1400" dirty="0" err="1"/>
              <a:t>handle_on</a:t>
            </a:r>
            <a:r>
              <a:rPr lang="en-US" sz="1400" dirty="0"/>
              <a:t>(q)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await </a:t>
            </a:r>
            <a:r>
              <a:rPr lang="en-US" sz="1400" dirty="0" err="1"/>
              <a:t>q.page.save</a:t>
            </a:r>
            <a:r>
              <a:rPr lang="en-US" sz="1400" dirty="0"/>
              <a:t>()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741D0-FE77-DE45-865E-77C7FDD40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when users interact with our app</a:t>
            </a:r>
          </a:p>
        </p:txBody>
      </p:sp>
    </p:spTree>
    <p:extLst>
      <p:ext uri="{BB962C8B-B14F-4D97-AF65-F5344CB8AC3E}">
        <p14:creationId xmlns:p14="http://schemas.microsoft.com/office/powerpoint/2010/main" val="359840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9977-EC46-184A-954C-B99BFE9E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– </a:t>
            </a:r>
            <a:r>
              <a:rPr lang="en-US" altLang="ja-JP" dirty="0" err="1">
                <a:solidFill>
                  <a:schemeClr val="tx1"/>
                </a:solidFill>
              </a:rPr>
              <a:t>initialize_app_for_new_client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FE834-3F2A-6E43-9CD3-5874C9587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3782574"/>
          </a:xfrm>
        </p:spPr>
        <p:txBody>
          <a:bodyPr/>
          <a:lstStyle/>
          <a:p>
            <a:r>
              <a:rPr lang="en-US" sz="1600" dirty="0"/>
              <a:t>Record that this tab has not completed any of the configuration steps</a:t>
            </a:r>
          </a:p>
          <a:p>
            <a:pPr lvl="1"/>
            <a:r>
              <a:rPr lang="en-US" sz="1400" dirty="0"/>
              <a:t>Each browser tab visiting your app can see different content! 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q.client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cs typeface="Consolas" panose="020B0609020204030204" pitchFamily="49" charset="0"/>
              </a:rPr>
              <a:t> to create variables for saving information about this tab you want to reference throughout the app</a:t>
            </a:r>
            <a:endParaRPr lang="en-US" sz="700" dirty="0"/>
          </a:p>
          <a:p>
            <a:r>
              <a:rPr lang="en-US" sz="1600" dirty="0"/>
              <a:t>While developing, we can hard-code our DAI credentials for an easier experience</a:t>
            </a:r>
            <a:endParaRPr lang="en-US" sz="700" dirty="0"/>
          </a:p>
          <a:p>
            <a:r>
              <a:rPr lang="en-US" sz="1600" dirty="0"/>
              <a:t>Call two functions which render UI elements to the tab</a:t>
            </a:r>
            <a:endParaRPr lang="en-US" sz="700" dirty="0"/>
          </a:p>
          <a:p>
            <a:r>
              <a:rPr lang="en-US" sz="1600" dirty="0"/>
              <a:t>Record that this browser tab is setup</a:t>
            </a:r>
          </a:p>
          <a:p>
            <a:pPr lvl="1"/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2F4C3-D10B-BF40-B562-6B947D0930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360607"/>
            <a:ext cx="3970448" cy="2326791"/>
          </a:xfrm>
        </p:spPr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rgbClr val="CC7832"/>
                </a:solidFill>
              </a:rPr>
              <a:t>async def </a:t>
            </a:r>
            <a:r>
              <a:rPr lang="en-US" sz="1050" dirty="0" err="1">
                <a:solidFill>
                  <a:srgbClr val="FFC66D"/>
                </a:solidFill>
              </a:rPr>
              <a:t>initialize_app_for_new_client</a:t>
            </a:r>
            <a:r>
              <a:rPr lang="en-US" sz="1050" dirty="0"/>
              <a:t>(q: Q):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>
                <a:solidFill>
                  <a:srgbClr val="808080"/>
                </a:solidFill>
              </a:rPr>
              <a:t># Save which activities each tab has successfully accomplished</a:t>
            </a:r>
            <a:br>
              <a:rPr lang="en-US" sz="1050" dirty="0">
                <a:solidFill>
                  <a:srgbClr val="808080"/>
                </a:solidFill>
              </a:rPr>
            </a:br>
            <a:r>
              <a:rPr lang="en-US" sz="1050" dirty="0">
                <a:solidFill>
                  <a:srgbClr val="808080"/>
                </a:solidFill>
              </a:rPr>
              <a:t>    </a:t>
            </a:r>
            <a:r>
              <a:rPr lang="en-US" sz="1050" dirty="0" err="1"/>
              <a:t>q.client.dai_connection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False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</a:t>
            </a:r>
            <a:r>
              <a:rPr lang="en-US" sz="1050" dirty="0" err="1"/>
              <a:t>q.client.model_selected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False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</a:t>
            </a:r>
            <a:r>
              <a:rPr lang="en-US" sz="1050" dirty="0" err="1"/>
              <a:t>q.client.data_uploaded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False</a:t>
            </a:r>
            <a:br>
              <a:rPr lang="en-US" sz="1050" dirty="0">
                <a:solidFill>
                  <a:srgbClr val="CC7832"/>
                </a:solidFill>
              </a:rPr>
            </a:b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</a:t>
            </a:r>
            <a:r>
              <a:rPr lang="en-US" sz="1050" dirty="0">
                <a:solidFill>
                  <a:srgbClr val="808080"/>
                </a:solidFill>
              </a:rPr>
              <a:t># </a:t>
            </a:r>
            <a:r>
              <a:rPr lang="en-US" sz="1050" i="1" dirty="0">
                <a:solidFill>
                  <a:srgbClr val="A8C023"/>
                </a:solidFill>
              </a:rPr>
              <a:t>TODO: delete</a:t>
            </a:r>
            <a:br>
              <a:rPr lang="en-US" sz="1050" i="1" dirty="0">
                <a:solidFill>
                  <a:srgbClr val="A8C023"/>
                </a:solidFill>
              </a:rPr>
            </a:br>
            <a:r>
              <a:rPr lang="en-US" sz="1050" i="1" dirty="0">
                <a:solidFill>
                  <a:srgbClr val="A8C023"/>
                </a:solidFill>
              </a:rPr>
              <a:t>    </a:t>
            </a:r>
            <a:r>
              <a:rPr lang="en-US" sz="1050" dirty="0" err="1"/>
              <a:t>q.client.dai_url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6A8759"/>
                </a:solidFill>
              </a:rPr>
              <a:t>'http://54.84.100.125:12345'</a:t>
            </a:r>
            <a:br>
              <a:rPr lang="en-US" sz="1050" dirty="0">
                <a:solidFill>
                  <a:srgbClr val="6A8759"/>
                </a:solidFill>
              </a:rPr>
            </a:br>
            <a:r>
              <a:rPr lang="en-US" sz="1050" dirty="0">
                <a:solidFill>
                  <a:srgbClr val="6A8759"/>
                </a:solidFill>
              </a:rPr>
              <a:t>    </a:t>
            </a:r>
            <a:r>
              <a:rPr lang="en-US" sz="1050" dirty="0" err="1"/>
              <a:t>q.client.dai_username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6A8759"/>
                </a:solidFill>
              </a:rPr>
              <a:t>'h2oai'</a:t>
            </a:r>
            <a:br>
              <a:rPr lang="en-US" sz="1050" dirty="0">
                <a:solidFill>
                  <a:srgbClr val="6A8759"/>
                </a:solidFill>
              </a:rPr>
            </a:br>
            <a:r>
              <a:rPr lang="en-US" sz="1050" dirty="0">
                <a:solidFill>
                  <a:srgbClr val="6A8759"/>
                </a:solidFill>
              </a:rPr>
              <a:t>    </a:t>
            </a:r>
            <a:r>
              <a:rPr lang="en-US" sz="1050" dirty="0" err="1"/>
              <a:t>q.client.dai_password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6A8759"/>
                </a:solidFill>
              </a:rPr>
              <a:t>'i-0d7fabc9ac7b049ab'</a:t>
            </a:r>
            <a:br>
              <a:rPr lang="en-US" sz="1050" dirty="0">
                <a:solidFill>
                  <a:srgbClr val="6A8759"/>
                </a:solidFill>
              </a:rPr>
            </a:br>
            <a:br>
              <a:rPr lang="en-US" sz="1050" dirty="0">
                <a:solidFill>
                  <a:srgbClr val="6A8759"/>
                </a:solidFill>
              </a:rPr>
            </a:br>
            <a:r>
              <a:rPr lang="en-US" sz="1050" dirty="0">
                <a:solidFill>
                  <a:srgbClr val="6A8759"/>
                </a:solidFill>
              </a:rPr>
              <a:t>    </a:t>
            </a:r>
            <a:r>
              <a:rPr lang="en-US" sz="1050" dirty="0" err="1"/>
              <a:t>render_main</a:t>
            </a:r>
            <a:r>
              <a:rPr lang="en-US" sz="1050" dirty="0"/>
              <a:t>(q)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render_sidebar</a:t>
            </a:r>
            <a:r>
              <a:rPr lang="en-US" sz="1050" dirty="0"/>
              <a:t>(q)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q.client.initialized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True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73DF0-20FC-2940-975C-3EFDCF87A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Information needed the first time a client comes to the app</a:t>
            </a:r>
          </a:p>
        </p:txBody>
      </p:sp>
    </p:spTree>
    <p:extLst>
      <p:ext uri="{BB962C8B-B14F-4D97-AF65-F5344CB8AC3E}">
        <p14:creationId xmlns:p14="http://schemas.microsoft.com/office/powerpoint/2010/main" val="21615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2461E-0BE4-F34F-83E7-118E49EF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18" y="2267051"/>
            <a:ext cx="6183296" cy="609398"/>
          </a:xfrm>
        </p:spPr>
        <p:txBody>
          <a:bodyPr/>
          <a:lstStyle/>
          <a:p>
            <a:r>
              <a:rPr kumimoji="1" lang="en-US" altLang="ja-JP" dirty="0"/>
              <a:t>Getting Started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76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34B8-C228-8943-9C9A-A6A6022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– </a:t>
            </a:r>
            <a:r>
              <a:rPr lang="en-US" altLang="ja-JP" dirty="0" err="1">
                <a:solidFill>
                  <a:schemeClr val="tx1"/>
                </a:solidFill>
              </a:rPr>
              <a:t>render_main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1CAA4-290F-9F41-B916-1DC71D7F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2588401"/>
          </a:xfrm>
        </p:spPr>
        <p:txBody>
          <a:bodyPr/>
          <a:lstStyle/>
          <a:p>
            <a:r>
              <a:rPr lang="en-US" dirty="0"/>
              <a:t>Create a meta card</a:t>
            </a:r>
          </a:p>
          <a:p>
            <a:pPr lvl="1"/>
            <a:r>
              <a:rPr lang="en-US" dirty="0"/>
              <a:t>Information used in the app that is not an explicit card</a:t>
            </a:r>
          </a:p>
          <a:p>
            <a:pPr lvl="1"/>
            <a:r>
              <a:rPr lang="en-US" dirty="0"/>
              <a:t>Browser tab title</a:t>
            </a:r>
          </a:p>
          <a:p>
            <a:pPr lvl="1"/>
            <a:r>
              <a:rPr lang="en-US" dirty="0"/>
              <a:t>Color theme</a:t>
            </a:r>
          </a:p>
          <a:p>
            <a:pPr lvl="1"/>
            <a:r>
              <a:rPr lang="en-US" dirty="0"/>
              <a:t>Google Analytics</a:t>
            </a:r>
          </a:p>
          <a:p>
            <a:r>
              <a:rPr lang="en-US" dirty="0"/>
              <a:t>Create a header card</a:t>
            </a:r>
          </a:p>
          <a:p>
            <a:pPr lvl="1"/>
            <a:r>
              <a:rPr lang="en-US" dirty="0"/>
              <a:t>Located at the top of the app, for the whole width of the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AC866-6EE9-6E47-9A96-9DF3D42E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360607"/>
            <a:ext cx="3970448" cy="1980542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CC7832"/>
                </a:solidFill>
              </a:rPr>
              <a:t>def </a:t>
            </a:r>
            <a:r>
              <a:rPr lang="en-US" sz="1100" dirty="0" err="1">
                <a:solidFill>
                  <a:srgbClr val="FFC66D"/>
                </a:solidFill>
              </a:rPr>
              <a:t>render_main</a:t>
            </a:r>
            <a:r>
              <a:rPr lang="en-US" sz="1100" dirty="0"/>
              <a:t>(q: Q):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q.page</a:t>
            </a:r>
            <a:r>
              <a:rPr lang="en-US" sz="1100" dirty="0"/>
              <a:t>[</a:t>
            </a:r>
            <a:r>
              <a:rPr lang="en-US" sz="1100" dirty="0">
                <a:solidFill>
                  <a:srgbClr val="6A8759"/>
                </a:solidFill>
              </a:rPr>
              <a:t>'meta'</a:t>
            </a:r>
            <a:r>
              <a:rPr lang="en-US" sz="1100" dirty="0"/>
              <a:t>] = </a:t>
            </a:r>
            <a:r>
              <a:rPr lang="en-US" sz="1100" dirty="0" err="1"/>
              <a:t>ui.meta_card</a:t>
            </a:r>
            <a:r>
              <a:rPr lang="en-US" sz="1100" dirty="0"/>
              <a:t>(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rgbClr val="AA4926"/>
                </a:solidFill>
              </a:rPr>
              <a:t>box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</a:t>
            </a:r>
            <a:r>
              <a:rPr lang="en-US" sz="1100" dirty="0">
                <a:solidFill>
                  <a:srgbClr val="AA4926"/>
                </a:solidFill>
              </a:rPr>
              <a:t>title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'DAI Scoring App'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</a:t>
            </a:r>
            <a:r>
              <a:rPr lang="en-US" sz="1100" dirty="0">
                <a:solidFill>
                  <a:srgbClr val="AA4926"/>
                </a:solidFill>
              </a:rPr>
              <a:t>theme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'light'</a:t>
            </a:r>
            <a:br>
              <a:rPr lang="en-US" sz="1100" dirty="0">
                <a:solidFill>
                  <a:srgbClr val="6A8759"/>
                </a:solidFill>
              </a:rPr>
            </a:br>
            <a:r>
              <a:rPr lang="en-US" sz="1100" dirty="0">
                <a:solidFill>
                  <a:srgbClr val="6A8759"/>
                </a:solidFill>
              </a:rPr>
              <a:t>    </a:t>
            </a:r>
            <a:r>
              <a:rPr lang="en-US" sz="1100" dirty="0"/>
              <a:t>)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q.page</a:t>
            </a:r>
            <a:r>
              <a:rPr lang="en-US" sz="1100" dirty="0"/>
              <a:t>[</a:t>
            </a:r>
            <a:r>
              <a:rPr lang="en-US" sz="1100" dirty="0">
                <a:solidFill>
                  <a:srgbClr val="6A8759"/>
                </a:solidFill>
              </a:rPr>
              <a:t>'header'</a:t>
            </a:r>
            <a:r>
              <a:rPr lang="en-US" sz="1100" dirty="0"/>
              <a:t>] = </a:t>
            </a:r>
            <a:r>
              <a:rPr lang="en-US" sz="1100" dirty="0" err="1"/>
              <a:t>ui.header_card</a:t>
            </a:r>
            <a:r>
              <a:rPr lang="en-US" sz="1100" dirty="0"/>
              <a:t>(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rgbClr val="AA4926"/>
                </a:solidFill>
              </a:rPr>
              <a:t>box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'1 1 11 1'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</a:t>
            </a:r>
            <a:r>
              <a:rPr lang="en-US" sz="1100" dirty="0">
                <a:solidFill>
                  <a:srgbClr val="AA4926"/>
                </a:solidFill>
              </a:rPr>
              <a:t>title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'Driverless AI Scoring App'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</a:t>
            </a:r>
            <a:r>
              <a:rPr lang="en-US" sz="1100" dirty="0">
                <a:solidFill>
                  <a:srgbClr val="AA4926"/>
                </a:solidFill>
              </a:rPr>
              <a:t>subtitle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'Get predictions on new data from Driverless AI models.'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4CBC4-02C9-CF45-AAF3-AC99A9044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elements we want users to always see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65CE0-D711-8F49-AF77-0F462940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4658"/>
            <a:ext cx="9144000" cy="7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34B8-C228-8943-9C9A-A6A6022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– </a:t>
            </a:r>
            <a:r>
              <a:rPr lang="en-US" altLang="ja-JP" dirty="0" err="1">
                <a:solidFill>
                  <a:schemeClr val="tx1"/>
                </a:solidFill>
              </a:rPr>
              <a:t>render_sidebar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1CAA4-290F-9F41-B916-1DC71D7F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2988510"/>
          </a:xfrm>
        </p:spPr>
        <p:txBody>
          <a:bodyPr/>
          <a:lstStyle/>
          <a:p>
            <a:r>
              <a:rPr lang="en-US" dirty="0"/>
              <a:t>Create a list of UI elements to show based on which steps this user has completed so far</a:t>
            </a:r>
          </a:p>
          <a:p>
            <a:pPr lvl="1"/>
            <a:r>
              <a:rPr lang="en-US" dirty="0"/>
              <a:t>Do they have a valid connection to Driverless AI?</a:t>
            </a:r>
          </a:p>
          <a:p>
            <a:pPr lvl="1"/>
            <a:r>
              <a:rPr lang="en-US" dirty="0"/>
              <a:t>Have they selected a model to batch score on?</a:t>
            </a:r>
          </a:p>
          <a:p>
            <a:pPr lvl="1"/>
            <a:r>
              <a:rPr lang="en-US" dirty="0"/>
              <a:t>Have they uploaded a dataset?</a:t>
            </a:r>
          </a:p>
          <a:p>
            <a:r>
              <a:rPr lang="en-US" dirty="0"/>
              <a:t>Show a 1-2-3 Stepper with their progress in the app and the appropriate elements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AC866-6EE9-6E47-9A96-9DF3D42E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47" y="1360607"/>
            <a:ext cx="4104331" cy="3504036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CC7832"/>
                </a:solidFill>
              </a:rPr>
              <a:t>def </a:t>
            </a:r>
            <a:r>
              <a:rPr lang="en-US" sz="1100" dirty="0" err="1">
                <a:solidFill>
                  <a:srgbClr val="FFC66D"/>
                </a:solidFill>
              </a:rPr>
              <a:t>render_sidebar</a:t>
            </a:r>
            <a:r>
              <a:rPr lang="en-US" sz="1100" dirty="0"/>
              <a:t>(q: Q):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not </a:t>
            </a:r>
            <a:r>
              <a:rPr lang="en-US" sz="1100" dirty="0" err="1"/>
              <a:t>q.client.dai_connection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sidebar_items</a:t>
            </a:r>
            <a:r>
              <a:rPr lang="en-US" sz="1100" dirty="0"/>
              <a:t> = ...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CC7832"/>
                </a:solidFill>
              </a:rPr>
              <a:t>elif</a:t>
            </a:r>
            <a:r>
              <a:rPr lang="en-US" sz="1100" dirty="0">
                <a:solidFill>
                  <a:srgbClr val="CC7832"/>
                </a:solidFill>
              </a:rPr>
              <a:t> not </a:t>
            </a:r>
            <a:r>
              <a:rPr lang="en-US" sz="1100" dirty="0" err="1"/>
              <a:t>q.client.model_selected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sidebar_items</a:t>
            </a:r>
            <a:r>
              <a:rPr lang="en-US" sz="1100" dirty="0"/>
              <a:t> = ...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CC7832"/>
                </a:solidFill>
              </a:rPr>
              <a:t>elif</a:t>
            </a:r>
            <a:r>
              <a:rPr lang="en-US" sz="1100" dirty="0">
                <a:solidFill>
                  <a:srgbClr val="CC7832"/>
                </a:solidFill>
              </a:rPr>
              <a:t> not </a:t>
            </a:r>
            <a:r>
              <a:rPr lang="en-US" sz="1100" dirty="0" err="1"/>
              <a:t>q.client.data_uploaded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sidebar_items</a:t>
            </a:r>
            <a:r>
              <a:rPr lang="en-US" sz="1100" dirty="0"/>
              <a:t> = ...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else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sidebar_items</a:t>
            </a:r>
            <a:r>
              <a:rPr lang="en-US" sz="1100" dirty="0"/>
              <a:t> = ...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q.page</a:t>
            </a:r>
            <a:r>
              <a:rPr lang="en-US" sz="1100" dirty="0"/>
              <a:t>[</a:t>
            </a:r>
            <a:r>
              <a:rPr lang="en-US" sz="1100" dirty="0">
                <a:solidFill>
                  <a:srgbClr val="6A8759"/>
                </a:solidFill>
              </a:rPr>
              <a:t>'sidebar'</a:t>
            </a:r>
            <a:r>
              <a:rPr lang="en-US" sz="1100" dirty="0"/>
              <a:t>] = </a:t>
            </a:r>
            <a:r>
              <a:rPr lang="en-US" sz="1100" dirty="0" err="1"/>
              <a:t>ui.form_card</a:t>
            </a:r>
            <a:r>
              <a:rPr lang="en-US" sz="1100" dirty="0"/>
              <a:t>(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rgbClr val="AA4926"/>
                </a:solidFill>
              </a:rPr>
              <a:t>box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'1 2 3 8'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</a:t>
            </a:r>
            <a:r>
              <a:rPr lang="en-US" sz="1100" dirty="0">
                <a:solidFill>
                  <a:srgbClr val="AA4926"/>
                </a:solidFill>
              </a:rPr>
              <a:t>items</a:t>
            </a:r>
            <a:r>
              <a:rPr lang="en-US" sz="1100" dirty="0"/>
              <a:t>=[</a:t>
            </a:r>
            <a:br>
              <a:rPr lang="en-US" sz="1100" dirty="0"/>
            </a:br>
            <a:r>
              <a:rPr lang="en-US" sz="1100" dirty="0"/>
              <a:t>            </a:t>
            </a:r>
            <a:r>
              <a:rPr lang="en-US" sz="1100" dirty="0" err="1"/>
              <a:t>ui.stepper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A4926"/>
                </a:solidFill>
              </a:rPr>
              <a:t>name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</a:t>
            </a:r>
            <a:r>
              <a:rPr lang="en-US" sz="1100" dirty="0" err="1">
                <a:solidFill>
                  <a:srgbClr val="6A8759"/>
                </a:solidFill>
              </a:rPr>
              <a:t>scoring_config_stepper</a:t>
            </a:r>
            <a:r>
              <a:rPr lang="en-US" sz="1100" dirty="0">
                <a:solidFill>
                  <a:srgbClr val="6A8759"/>
                </a:solidFill>
              </a:rPr>
              <a:t>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>
                <a:solidFill>
                  <a:srgbClr val="AA4926"/>
                </a:solidFill>
              </a:rPr>
              <a:t>items</a:t>
            </a:r>
            <a:r>
              <a:rPr lang="en-US" sz="1100" dirty="0"/>
              <a:t>=[</a:t>
            </a:r>
            <a:br>
              <a:rPr lang="en-US" sz="1100" dirty="0"/>
            </a:br>
            <a:r>
              <a:rPr lang="en-US" sz="1100" dirty="0"/>
              <a:t>                </a:t>
            </a:r>
            <a:r>
              <a:rPr lang="en-US" sz="1100" dirty="0" err="1"/>
              <a:t>ui.step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A4926"/>
                </a:solidFill>
              </a:rPr>
              <a:t>label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'Connect'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>
                <a:solidFill>
                  <a:srgbClr val="AA4926"/>
                </a:solidFill>
              </a:rPr>
              <a:t>done</a:t>
            </a:r>
            <a:r>
              <a:rPr lang="en-US" sz="1100" dirty="0"/>
              <a:t>=</a:t>
            </a:r>
            <a:r>
              <a:rPr lang="en-US" sz="1100" dirty="0" err="1"/>
              <a:t>q.client.dai_connection</a:t>
            </a:r>
            <a:r>
              <a:rPr lang="en-US" sz="1100" dirty="0"/>
              <a:t>)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        </a:t>
            </a:r>
            <a:r>
              <a:rPr lang="en-US" sz="1100" dirty="0" err="1"/>
              <a:t>ui.step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A4926"/>
                </a:solidFill>
              </a:rPr>
              <a:t>label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'Select'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>
                <a:solidFill>
                  <a:srgbClr val="AA4926"/>
                </a:solidFill>
              </a:rPr>
              <a:t>done</a:t>
            </a:r>
            <a:r>
              <a:rPr lang="en-US" sz="1100" dirty="0"/>
              <a:t>=</a:t>
            </a:r>
            <a:r>
              <a:rPr lang="en-US" sz="1100" dirty="0" err="1"/>
              <a:t>q.client.model_selected</a:t>
            </a:r>
            <a:r>
              <a:rPr lang="en-US" sz="1100" dirty="0"/>
              <a:t>)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        </a:t>
            </a:r>
            <a:r>
              <a:rPr lang="en-US" sz="1100" dirty="0" err="1"/>
              <a:t>ui.step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A4926"/>
                </a:solidFill>
              </a:rPr>
              <a:t>label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'Score'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>
                <a:solidFill>
                  <a:srgbClr val="AA4926"/>
                </a:solidFill>
              </a:rPr>
              <a:t>done</a:t>
            </a:r>
            <a:r>
              <a:rPr lang="en-US" sz="1100" dirty="0"/>
              <a:t>=</a:t>
            </a:r>
            <a:r>
              <a:rPr lang="en-US" sz="1100" dirty="0" err="1"/>
              <a:t>q.client.data_uploaded</a:t>
            </a:r>
            <a:r>
              <a:rPr lang="en-US" sz="1100" dirty="0"/>
              <a:t>)</a:t>
            </a:r>
            <a:r>
              <a:rPr lang="en-US" sz="1100" dirty="0">
                <a:solidFill>
                  <a:srgbClr val="CC7832"/>
                </a:solidFill>
              </a:rPr>
              <a:t>,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        </a:t>
            </a:r>
            <a:r>
              <a:rPr lang="en-US" sz="1100" dirty="0" err="1"/>
              <a:t>ui.step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A4926"/>
                </a:solidFill>
              </a:rPr>
              <a:t>label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6A8759"/>
                </a:solidFill>
              </a:rPr>
              <a:t>'Complete'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>
                <a:solidFill>
                  <a:srgbClr val="AA4926"/>
                </a:solidFill>
              </a:rPr>
              <a:t>done</a:t>
            </a:r>
            <a:r>
              <a:rPr lang="en-US" sz="1100" dirty="0"/>
              <a:t>=</a:t>
            </a:r>
            <a:r>
              <a:rPr lang="en-US" sz="1100" dirty="0">
                <a:solidFill>
                  <a:srgbClr val="CC7832"/>
                </a:solidFill>
              </a:rPr>
              <a:t>False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>            ])</a:t>
            </a:r>
            <a:br>
              <a:rPr lang="en-US" sz="1100" dirty="0"/>
            </a:br>
            <a:r>
              <a:rPr lang="en-US" sz="1100" dirty="0"/>
              <a:t>        ] + </a:t>
            </a:r>
            <a:r>
              <a:rPr lang="en-US" sz="1100" dirty="0" err="1"/>
              <a:t>sidebar_items</a:t>
            </a:r>
            <a:br>
              <a:rPr lang="en-US" sz="1100" dirty="0"/>
            </a:br>
            <a:r>
              <a:rPr lang="en-US" sz="1100" dirty="0"/>
              <a:t>    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4CBC4-02C9-CF45-AAF3-AC99A9044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UI element we want users to always see, with different content</a:t>
            </a:r>
          </a:p>
        </p:txBody>
      </p:sp>
    </p:spTree>
    <p:extLst>
      <p:ext uri="{BB962C8B-B14F-4D97-AF65-F5344CB8AC3E}">
        <p14:creationId xmlns:p14="http://schemas.microsoft.com/office/powerpoint/2010/main" val="34329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B9D6-CF1E-6042-A7F3-AAD6D329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tx1"/>
                </a:solidFill>
              </a:rPr>
              <a:t>– </a:t>
            </a:r>
            <a:r>
              <a:rPr lang="en-US" altLang="ja-JP" dirty="0" err="1">
                <a:solidFill>
                  <a:schemeClr val="tx1"/>
                </a:solidFill>
              </a:rPr>
              <a:t>handle_dai_credentials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5753D-0029-434E-9059-CBA0134DD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4004173"/>
          </a:xfrm>
        </p:spPr>
        <p:txBody>
          <a:bodyPr/>
          <a:lstStyle/>
          <a:p>
            <a:r>
              <a:rPr lang="en-US" sz="1600" dirty="0"/>
              <a:t>If a button called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dai_connect_button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is clicked, this function is called</a:t>
            </a:r>
          </a:p>
          <a:p>
            <a:r>
              <a:rPr lang="en-US" sz="1600" dirty="0">
                <a:cs typeface="Consolas" panose="020B0609020204030204" pitchFamily="49" charset="0"/>
              </a:rPr>
              <a:t>Save the credentials to be used later in the app</a:t>
            </a:r>
          </a:p>
          <a:p>
            <a:r>
              <a:rPr lang="en-US" sz="1600" dirty="0">
                <a:cs typeface="Consolas" panose="020B0609020204030204" pitchFamily="49" charset="0"/>
              </a:rPr>
              <a:t>Call a function which attempts to connect to DAI and returns and error message if it fails</a:t>
            </a:r>
          </a:p>
          <a:p>
            <a:r>
              <a:rPr lang="en-US" sz="1600" dirty="0">
                <a:cs typeface="Consolas" panose="020B0609020204030204" pitchFamily="49" charset="0"/>
              </a:rPr>
              <a:t>Save information to use elsewhere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Connection error message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If connection as successful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List of available experiments</a:t>
            </a:r>
          </a:p>
          <a:p>
            <a:r>
              <a:rPr lang="en-US" sz="1600" dirty="0">
                <a:cs typeface="Consolas" panose="020B0609020204030204" pitchFamily="49" charset="0"/>
              </a:rPr>
              <a:t>Update the sidebar UI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8CF84-6DC8-924E-85F6-EB4046508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360607"/>
            <a:ext cx="3970448" cy="2189830"/>
          </a:xfrm>
        </p:spPr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rgbClr val="BBB529"/>
                </a:solidFill>
              </a:rPr>
              <a:t>@on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 err="1">
                <a:solidFill>
                  <a:srgbClr val="6A8759"/>
                </a:solidFill>
              </a:rPr>
              <a:t>dai_connect_button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/>
              <a:t>)</a:t>
            </a:r>
            <a:br>
              <a:rPr lang="en-US" sz="1050" dirty="0"/>
            </a:br>
            <a:r>
              <a:rPr lang="en-US" sz="1050" dirty="0">
                <a:solidFill>
                  <a:srgbClr val="CC7832"/>
                </a:solidFill>
              </a:rPr>
              <a:t>async def </a:t>
            </a:r>
            <a:r>
              <a:rPr lang="en-US" sz="1050" dirty="0" err="1">
                <a:solidFill>
                  <a:srgbClr val="FFC66D"/>
                </a:solidFill>
              </a:rPr>
              <a:t>handle_dai_credentials</a:t>
            </a:r>
            <a:r>
              <a:rPr lang="en-US" sz="1050" dirty="0"/>
              <a:t>(q: Q):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q.client.dai_url</a:t>
            </a:r>
            <a:r>
              <a:rPr lang="en-US" sz="1050" dirty="0"/>
              <a:t> = </a:t>
            </a:r>
            <a:r>
              <a:rPr lang="en-US" sz="1050" dirty="0" err="1"/>
              <a:t>q.args.dai_url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q.client.dai_username</a:t>
            </a:r>
            <a:r>
              <a:rPr lang="en-US" sz="1050" dirty="0"/>
              <a:t> = </a:t>
            </a:r>
            <a:r>
              <a:rPr lang="en-US" sz="1050" dirty="0" err="1"/>
              <a:t>q.args.dai_username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q.client.dai_password</a:t>
            </a:r>
            <a:r>
              <a:rPr lang="en-US" sz="1050" dirty="0"/>
              <a:t> = </a:t>
            </a:r>
            <a:r>
              <a:rPr lang="en-US" sz="1050" dirty="0" err="1"/>
              <a:t>q.args.dai_password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dai</a:t>
            </a:r>
            <a:r>
              <a:rPr lang="en-US" sz="1050" dirty="0">
                <a:solidFill>
                  <a:srgbClr val="CC7832"/>
                </a:solidFill>
              </a:rPr>
              <a:t>, </a:t>
            </a:r>
            <a:r>
              <a:rPr lang="en-US" sz="1050" dirty="0" err="1"/>
              <a:t>q.client.error</a:t>
            </a:r>
            <a:r>
              <a:rPr lang="en-US" sz="1050" dirty="0"/>
              <a:t> = </a:t>
            </a:r>
            <a:r>
              <a:rPr lang="en-US" sz="1050" dirty="0" err="1"/>
              <a:t>create_dai_connection</a:t>
            </a:r>
            <a:r>
              <a:rPr lang="en-US" sz="1050" dirty="0"/>
              <a:t>(q)</a:t>
            </a:r>
            <a:br>
              <a:rPr lang="en-US" sz="1050" dirty="0"/>
            </a:br>
            <a:r>
              <a:rPr lang="en-US" sz="1050" dirty="0"/>
              <a:t>    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CC7832"/>
                </a:solidFill>
              </a:rPr>
              <a:t>    if </a:t>
            </a:r>
            <a:r>
              <a:rPr lang="en-US" sz="1050" dirty="0" err="1"/>
              <a:t>q.client.error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CC7832"/>
                </a:solidFill>
              </a:rPr>
              <a:t>is None</a:t>
            </a:r>
            <a:r>
              <a:rPr lang="en-US" sz="1050" dirty="0"/>
              <a:t>:</a:t>
            </a:r>
            <a:br>
              <a:rPr lang="en-US" sz="1050" dirty="0"/>
            </a:br>
            <a:r>
              <a:rPr lang="en-US" sz="1050" dirty="0"/>
              <a:t>        </a:t>
            </a:r>
            <a:r>
              <a:rPr lang="en-US" sz="1050" dirty="0" err="1"/>
              <a:t>q.client.dai_connection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True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 err="1"/>
              <a:t>q.client.experiment_list</a:t>
            </a:r>
            <a:r>
              <a:rPr lang="en-US" sz="1050" dirty="0"/>
              <a:t> = </a:t>
            </a:r>
            <a:r>
              <a:rPr lang="en-US" sz="1050" dirty="0" err="1"/>
              <a:t>dai.experiments.list</a:t>
            </a:r>
            <a:r>
              <a:rPr lang="en-US" sz="1050" dirty="0"/>
              <a:t>()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render_sidebar</a:t>
            </a:r>
            <a:r>
              <a:rPr lang="en-US" sz="1050" dirty="0"/>
              <a:t>(q)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6A096-3B27-3948-BB51-56BC502D9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when a user clicks the connect button</a:t>
            </a:r>
          </a:p>
        </p:txBody>
      </p:sp>
    </p:spTree>
    <p:extLst>
      <p:ext uri="{BB962C8B-B14F-4D97-AF65-F5344CB8AC3E}">
        <p14:creationId xmlns:p14="http://schemas.microsoft.com/office/powerpoint/2010/main" val="16656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B9D6-CF1E-6042-A7F3-AAD6D329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tx1"/>
                </a:solidFill>
              </a:rPr>
              <a:t>– </a:t>
            </a:r>
            <a:r>
              <a:rPr lang="en-US" altLang="ja-JP" dirty="0" err="1">
                <a:solidFill>
                  <a:schemeClr val="tx1"/>
                </a:solidFill>
              </a:rPr>
              <a:t>handle_model_selection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5753D-0029-434E-9059-CBA0134DD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970448" cy="2970044"/>
          </a:xfrm>
        </p:spPr>
        <p:txBody>
          <a:bodyPr/>
          <a:lstStyle/>
          <a:p>
            <a:r>
              <a:rPr lang="en-US" sz="1600" dirty="0"/>
              <a:t>If a button called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select_model_button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is clicked, this function is called</a:t>
            </a:r>
          </a:p>
          <a:p>
            <a:r>
              <a:rPr lang="en-US" sz="1600" dirty="0">
                <a:cs typeface="Consolas" panose="020B0609020204030204" pitchFamily="49" charset="0"/>
              </a:rPr>
              <a:t>Save these experiment id that was selected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Save that this tab has selected a model</a:t>
            </a:r>
          </a:p>
          <a:p>
            <a:r>
              <a:rPr lang="en-US" sz="1600" dirty="0">
                <a:cs typeface="Consolas" panose="020B0609020204030204" pitchFamily="49" charset="0"/>
              </a:rPr>
              <a:t>Call a function which attempts to connect to DAI and returns and error message if it fails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Get a list of expected columns so the user knows what their dataset should look like</a:t>
            </a:r>
          </a:p>
          <a:p>
            <a:r>
              <a:rPr lang="en-US" sz="1600" dirty="0">
                <a:cs typeface="Consolas" panose="020B0609020204030204" pitchFamily="49" charset="0"/>
              </a:rPr>
              <a:t>Update the sidebar UI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8CF84-6DC8-924E-85F6-EB4046508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9530" y="1360607"/>
            <a:ext cx="3970448" cy="210057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BBB529"/>
                </a:solidFill>
              </a:rPr>
              <a:t>@on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 err="1">
                <a:solidFill>
                  <a:srgbClr val="6A8759"/>
                </a:solidFill>
              </a:rPr>
              <a:t>select_model_button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/>
              <a:t>)</a:t>
            </a:r>
            <a:br>
              <a:rPr lang="en-US" sz="1050" dirty="0"/>
            </a:br>
            <a:r>
              <a:rPr lang="en-US" sz="1050" dirty="0">
                <a:solidFill>
                  <a:srgbClr val="CC7832"/>
                </a:solidFill>
              </a:rPr>
              <a:t>async def </a:t>
            </a:r>
            <a:r>
              <a:rPr lang="en-US" sz="1050" dirty="0" err="1">
                <a:solidFill>
                  <a:srgbClr val="FFC66D"/>
                </a:solidFill>
              </a:rPr>
              <a:t>handle_model_selection</a:t>
            </a:r>
            <a:r>
              <a:rPr lang="en-US" sz="1050" dirty="0"/>
              <a:t>(q: Q):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q.client.experiment_key</a:t>
            </a:r>
            <a:r>
              <a:rPr lang="en-US" sz="1050" dirty="0"/>
              <a:t> = </a:t>
            </a:r>
            <a:r>
              <a:rPr lang="en-US" sz="1050" dirty="0" err="1"/>
              <a:t>q.args.experiment_dropdown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q.client.model_selected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True</a:t>
            </a:r>
            <a:br>
              <a:rPr lang="en-US" sz="1050" dirty="0">
                <a:solidFill>
                  <a:srgbClr val="CC7832"/>
                </a:solidFill>
              </a:rPr>
            </a:br>
            <a:br>
              <a:rPr lang="en-US" sz="1050" dirty="0">
                <a:solidFill>
                  <a:srgbClr val="808080"/>
                </a:solidFill>
              </a:rPr>
            </a:br>
            <a:r>
              <a:rPr lang="en-US" sz="1050" dirty="0">
                <a:solidFill>
                  <a:srgbClr val="808080"/>
                </a:solidFill>
              </a:rPr>
              <a:t>    </a:t>
            </a:r>
            <a:r>
              <a:rPr lang="en-US" sz="1050" dirty="0" err="1"/>
              <a:t>dai</a:t>
            </a:r>
            <a:r>
              <a:rPr lang="en-US" sz="1050" dirty="0">
                <a:solidFill>
                  <a:srgbClr val="CC7832"/>
                </a:solidFill>
              </a:rPr>
              <a:t>, </a:t>
            </a:r>
            <a:r>
              <a:rPr lang="en-US" sz="1050" dirty="0"/>
              <a:t>error = </a:t>
            </a:r>
            <a:r>
              <a:rPr lang="en-US" sz="1050" dirty="0" err="1"/>
              <a:t>create_dai_connection</a:t>
            </a:r>
            <a:r>
              <a:rPr lang="en-US" sz="1050" dirty="0"/>
              <a:t>(q)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q.client.expected_columns</a:t>
            </a:r>
            <a:r>
              <a:rPr lang="en-US" sz="1050" dirty="0"/>
              <a:t> 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/>
              <a:t>       </a:t>
            </a:r>
            <a:r>
              <a:rPr lang="en-US" sz="1050" dirty="0" err="1"/>
              <a:t>dai.experiments.get</a:t>
            </a:r>
            <a:r>
              <a:rPr lang="en-US" sz="1050" dirty="0"/>
              <a:t>(</a:t>
            </a:r>
            <a:r>
              <a:rPr lang="en-US" sz="1050" dirty="0" err="1"/>
              <a:t>q.client.experiment_key</a:t>
            </a:r>
            <a:r>
              <a:rPr lang="en-US" sz="105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/>
              <a:t>           .datasets[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 err="1">
                <a:solidFill>
                  <a:srgbClr val="6A8759"/>
                </a:solidFill>
              </a:rPr>
              <a:t>train_dataset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/>
              <a:t>].columns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render_sidebar</a:t>
            </a:r>
            <a:r>
              <a:rPr lang="en-US" sz="1050" dirty="0"/>
              <a:t>(q)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6A096-3B27-3948-BB51-56BC502D9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when a user clicks the connect button</a:t>
            </a:r>
          </a:p>
        </p:txBody>
      </p:sp>
    </p:spTree>
    <p:extLst>
      <p:ext uri="{BB962C8B-B14F-4D97-AF65-F5344CB8AC3E}">
        <p14:creationId xmlns:p14="http://schemas.microsoft.com/office/powerpoint/2010/main" val="425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B9D6-CF1E-6042-A7F3-AAD6D329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tx1"/>
                </a:solidFill>
              </a:rPr>
              <a:t>– </a:t>
            </a:r>
            <a:r>
              <a:rPr lang="en-US" altLang="ja-JP" dirty="0" err="1">
                <a:solidFill>
                  <a:schemeClr val="tx1"/>
                </a:solidFill>
              </a:rPr>
              <a:t>handle_batch_scoring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5753D-0029-434E-9059-CBA0134DD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7" y="1360607"/>
            <a:ext cx="3569496" cy="3801041"/>
          </a:xfrm>
        </p:spPr>
        <p:txBody>
          <a:bodyPr/>
          <a:lstStyle/>
          <a:p>
            <a:r>
              <a:rPr lang="en-US" sz="1600" dirty="0"/>
              <a:t>If a button called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file_upload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is clicked, this function is called</a:t>
            </a:r>
          </a:p>
          <a:p>
            <a:r>
              <a:rPr lang="en-US" sz="1600" dirty="0">
                <a:cs typeface="Consolas" panose="020B0609020204030204" pitchFamily="49" charset="0"/>
              </a:rPr>
              <a:t>Use the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q.site.download</a:t>
            </a:r>
            <a:r>
              <a:rPr lang="en-US" sz="1600" dirty="0">
                <a:cs typeface="Consolas" panose="020B0609020204030204" pitchFamily="49" charset="0"/>
              </a:rPr>
              <a:t> function to download the user’s dataset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Save that this tab has uploaded data</a:t>
            </a:r>
          </a:p>
          <a:p>
            <a:r>
              <a:rPr lang="en-US" sz="1600" dirty="0">
                <a:cs typeface="Consolas" panose="020B0609020204030204" pitchFamily="49" charset="0"/>
              </a:rPr>
              <a:t>Call a function which gets predictions using the DAI python client</a:t>
            </a:r>
          </a:p>
          <a:p>
            <a:pPr lvl="1"/>
            <a:r>
              <a:rPr lang="en-US" sz="1400" dirty="0">
                <a:cs typeface="Consolas" panose="020B0609020204030204" pitchFamily="49" charset="0"/>
              </a:rPr>
              <a:t>For binary classification problems, aggregate the data to show predictions</a:t>
            </a:r>
          </a:p>
          <a:p>
            <a:r>
              <a:rPr lang="en-US" sz="1600" dirty="0">
                <a:cs typeface="Consolas" panose="020B0609020204030204" pitchFamily="49" charset="0"/>
              </a:rPr>
              <a:t>Update the sidebar and center content UI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8CF84-6DC8-924E-85F6-EB4046508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0" y="1360607"/>
            <a:ext cx="4317978" cy="307007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BBB529"/>
                </a:solidFill>
              </a:rPr>
              <a:t>@on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 err="1">
                <a:solidFill>
                  <a:srgbClr val="6A8759"/>
                </a:solidFill>
              </a:rPr>
              <a:t>file_upload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/>
              <a:t>)</a:t>
            </a:r>
            <a:br>
              <a:rPr lang="en-US" sz="1050" dirty="0"/>
            </a:br>
            <a:r>
              <a:rPr lang="en-US" sz="1050" dirty="0">
                <a:solidFill>
                  <a:srgbClr val="CC7832"/>
                </a:solidFill>
              </a:rPr>
              <a:t>async def </a:t>
            </a:r>
            <a:r>
              <a:rPr lang="en-US" sz="1050" dirty="0" err="1">
                <a:solidFill>
                  <a:srgbClr val="FFC66D"/>
                </a:solidFill>
              </a:rPr>
              <a:t>handle_batch_scoring</a:t>
            </a:r>
            <a:r>
              <a:rPr lang="en-US" sz="1050" dirty="0"/>
              <a:t>(q: Q):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q.client.batch_data_path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await </a:t>
            </a:r>
            <a:r>
              <a:rPr lang="en-US" sz="1050" dirty="0" err="1"/>
              <a:t>q.site.download</a:t>
            </a:r>
            <a:r>
              <a:rPr lang="en-US" sz="1050" dirty="0"/>
              <a:t>(</a:t>
            </a:r>
            <a:r>
              <a:rPr lang="en-US" sz="1050" dirty="0" err="1">
                <a:solidFill>
                  <a:srgbClr val="AA4926"/>
                </a:solidFill>
              </a:rPr>
              <a:t>url</a:t>
            </a:r>
            <a:r>
              <a:rPr lang="en-US" sz="1050" dirty="0"/>
              <a:t>=</a:t>
            </a:r>
            <a:r>
              <a:rPr lang="en-US" sz="1050" dirty="0" err="1"/>
              <a:t>q.args.file_upload</a:t>
            </a:r>
            <a:r>
              <a:rPr lang="en-US" sz="1050" dirty="0"/>
              <a:t>[</a:t>
            </a:r>
            <a:r>
              <a:rPr lang="en-US" sz="1050" dirty="0">
                <a:solidFill>
                  <a:srgbClr val="6897BB"/>
                </a:solidFill>
              </a:rPr>
              <a:t>0</a:t>
            </a:r>
            <a:r>
              <a:rPr lang="en-US" sz="1050" dirty="0"/>
              <a:t>]</a:t>
            </a:r>
            <a:r>
              <a:rPr lang="en-US" sz="1050" dirty="0">
                <a:solidFill>
                  <a:srgbClr val="CC7832"/>
                </a:solidFill>
              </a:rPr>
              <a:t>, </a:t>
            </a:r>
            <a:r>
              <a:rPr lang="en-US" sz="1050" dirty="0">
                <a:solidFill>
                  <a:srgbClr val="AA4926"/>
                </a:solidFill>
              </a:rPr>
              <a:t>path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6A8759"/>
                </a:solidFill>
              </a:rPr>
              <a:t>'./data'</a:t>
            </a:r>
            <a:r>
              <a:rPr lang="en-US" sz="1050" dirty="0"/>
              <a:t>)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q.client.data_uploaded</a:t>
            </a:r>
            <a:r>
              <a:rPr lang="en-US" sz="1050" dirty="0"/>
              <a:t> = </a:t>
            </a:r>
            <a:r>
              <a:rPr lang="en-US" sz="1050" dirty="0">
                <a:solidFill>
                  <a:srgbClr val="CC7832"/>
                </a:solidFill>
              </a:rPr>
              <a:t>True</a:t>
            </a:r>
            <a:br>
              <a:rPr lang="en-US" sz="1050" dirty="0">
                <a:solidFill>
                  <a:srgbClr val="CC7832"/>
                </a:solidFill>
              </a:rPr>
            </a:b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</a:t>
            </a:r>
            <a:r>
              <a:rPr lang="en-US" sz="1050" dirty="0" err="1"/>
              <a:t>q.client.scored_df</a:t>
            </a:r>
            <a:r>
              <a:rPr lang="en-US" sz="1050" dirty="0"/>
              <a:t> = </a:t>
            </a:r>
            <a:r>
              <a:rPr lang="en-US" sz="1050" dirty="0" err="1"/>
              <a:t>get_dai_new_predictions</a:t>
            </a:r>
            <a:r>
              <a:rPr lang="en-US" sz="1050" dirty="0"/>
              <a:t>(q)</a:t>
            </a:r>
            <a:br>
              <a:rPr lang="en-US" sz="1050" dirty="0"/>
            </a:br>
            <a:br>
              <a:rPr lang="en-US" sz="1050" dirty="0">
                <a:solidFill>
                  <a:srgbClr val="808080"/>
                </a:solidFill>
              </a:rPr>
            </a:br>
            <a:r>
              <a:rPr lang="en-US" sz="1050" dirty="0">
                <a:solidFill>
                  <a:srgbClr val="808080"/>
                </a:solidFill>
              </a:rPr>
              <a:t>    </a:t>
            </a:r>
            <a:r>
              <a:rPr lang="en-US" sz="1050" dirty="0" err="1"/>
              <a:t>grouped_predictions</a:t>
            </a:r>
            <a:r>
              <a:rPr lang="en-US" sz="1050" dirty="0"/>
              <a:t> = …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q.client.distribution_data</a:t>
            </a:r>
            <a:r>
              <a:rPr lang="en-US" sz="1050" dirty="0"/>
              <a:t> = data(</a:t>
            </a:r>
            <a:br>
              <a:rPr lang="en-US" sz="1050" dirty="0"/>
            </a:br>
            <a:r>
              <a:rPr lang="en-US" sz="1050" dirty="0"/>
              <a:t>        </a:t>
            </a:r>
            <a:r>
              <a:rPr lang="en-US" sz="1050" dirty="0">
                <a:solidFill>
                  <a:srgbClr val="AA4926"/>
                </a:solidFill>
              </a:rPr>
              <a:t>fields</a:t>
            </a:r>
            <a:r>
              <a:rPr lang="en-US" sz="1050" dirty="0"/>
              <a:t>=</a:t>
            </a:r>
            <a:r>
              <a:rPr lang="en-US" sz="1050" dirty="0" err="1"/>
              <a:t>grouped_predictions.columns.tolist</a:t>
            </a:r>
            <a:r>
              <a:rPr lang="en-US" sz="1050" dirty="0"/>
              <a:t>()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rows</a:t>
            </a:r>
            <a:r>
              <a:rPr lang="en-US" sz="1050" dirty="0"/>
              <a:t>=</a:t>
            </a:r>
            <a:r>
              <a:rPr lang="en-US" sz="1050" dirty="0" err="1"/>
              <a:t>grouped_predictions.values.tolist</a:t>
            </a:r>
            <a:r>
              <a:rPr lang="en-US" sz="1050" dirty="0"/>
              <a:t>()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pack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CC7832"/>
                </a:solidFill>
              </a:rPr>
              <a:t>True,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</a:t>
            </a:r>
            <a:r>
              <a:rPr lang="en-US" sz="1050" dirty="0"/>
              <a:t>)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render_sidebar</a:t>
            </a:r>
            <a:r>
              <a:rPr lang="en-US" sz="1050" dirty="0"/>
              <a:t>(q)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render_center</a:t>
            </a:r>
            <a:r>
              <a:rPr lang="en-US" sz="1050" dirty="0"/>
              <a:t>(q)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6A096-3B27-3948-BB51-56BC502D9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when a user clicks the connect button</a:t>
            </a:r>
          </a:p>
        </p:txBody>
      </p:sp>
    </p:spTree>
    <p:extLst>
      <p:ext uri="{BB962C8B-B14F-4D97-AF65-F5344CB8AC3E}">
        <p14:creationId xmlns:p14="http://schemas.microsoft.com/office/powerpoint/2010/main" val="25252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73542-530D-FD45-9C01-8900FE0C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関数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tx1"/>
                </a:solidFill>
              </a:rPr>
              <a:t>– </a:t>
            </a:r>
            <a:r>
              <a:rPr lang="en-US" altLang="ja-JP" dirty="0" err="1">
                <a:solidFill>
                  <a:schemeClr val="tx1"/>
                </a:solidFill>
              </a:rPr>
              <a:t>render_center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4FC46B-5F4D-2641-A916-034D56F72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906" y="1360607"/>
            <a:ext cx="3464566" cy="1406539"/>
          </a:xfrm>
        </p:spPr>
        <p:txBody>
          <a:bodyPr/>
          <a:lstStyle/>
          <a:p>
            <a:pPr marL="285750" indent="-285750">
              <a:spcBef>
                <a:spcPts val="600"/>
              </a:spcBef>
            </a:pPr>
            <a:r>
              <a:rPr lang="en-US" sz="1600" dirty="0"/>
              <a:t>The Wave Table widget allows us to create a table object which users can download the data</a:t>
            </a:r>
          </a:p>
          <a:p>
            <a:pPr marL="573087" lvl="1" indent="-285750"/>
            <a:r>
              <a:rPr lang="en-US" dirty="0"/>
              <a:t>We take the pandas </a:t>
            </a:r>
            <a:r>
              <a:rPr lang="en-US" dirty="0" err="1"/>
              <a:t>dataframe</a:t>
            </a:r>
            <a:r>
              <a:rPr lang="en-US" dirty="0"/>
              <a:t> and create wave table columns and rows</a:t>
            </a:r>
          </a:p>
          <a:p>
            <a:pPr marL="573087" lvl="1" indent="-28575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D85168-68E5-4A4F-BD22-A06B9A5A3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0" y="1360607"/>
            <a:ext cx="4572000" cy="307007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CC7832"/>
                </a:solidFill>
              </a:rPr>
              <a:t>def </a:t>
            </a:r>
            <a:r>
              <a:rPr lang="en-US" sz="1050" dirty="0" err="1">
                <a:solidFill>
                  <a:srgbClr val="FFC66D"/>
                </a:solidFill>
              </a:rPr>
              <a:t>render_center</a:t>
            </a:r>
            <a:r>
              <a:rPr lang="en-US" sz="1050" dirty="0"/>
              <a:t>(q: Q):</a:t>
            </a:r>
            <a:br>
              <a:rPr lang="en-US" sz="1050" dirty="0"/>
            </a:br>
            <a:r>
              <a:rPr lang="en-US" sz="1050" dirty="0"/>
              <a:t>    df = </a:t>
            </a:r>
            <a:r>
              <a:rPr lang="en-US" sz="1050" dirty="0" err="1"/>
              <a:t>q.client.df</a:t>
            </a:r>
            <a:br>
              <a:rPr lang="en-US" sz="1050" dirty="0"/>
            </a:br>
            <a:r>
              <a:rPr lang="en-US" sz="1050" dirty="0"/>
              <a:t>    </a:t>
            </a:r>
            <a:br>
              <a:rPr lang="en-US" sz="1050" dirty="0"/>
            </a:br>
            <a:r>
              <a:rPr lang="en-US" sz="1050" dirty="0"/>
              <a:t>    table = </a:t>
            </a:r>
            <a:r>
              <a:rPr lang="en-US" sz="1050" dirty="0" err="1"/>
              <a:t>ui.table</a:t>
            </a:r>
            <a:r>
              <a:rPr lang="en-US" sz="1050" dirty="0"/>
              <a:t>(</a:t>
            </a:r>
            <a:br>
              <a:rPr lang="en-US" sz="1050" dirty="0"/>
            </a:br>
            <a:r>
              <a:rPr lang="en-US" sz="1050" dirty="0"/>
              <a:t>        </a:t>
            </a:r>
            <a:r>
              <a:rPr lang="en-US" sz="1050" dirty="0">
                <a:solidFill>
                  <a:srgbClr val="AA4926"/>
                </a:solidFill>
              </a:rPr>
              <a:t>name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 err="1">
                <a:solidFill>
                  <a:srgbClr val="6A8759"/>
                </a:solidFill>
              </a:rPr>
              <a:t>my_table</a:t>
            </a:r>
            <a:r>
              <a:rPr lang="en-US" sz="1050" dirty="0">
                <a:solidFill>
                  <a:srgbClr val="6A8759"/>
                </a:solidFill>
              </a:rPr>
              <a:t>'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columns</a:t>
            </a:r>
            <a:r>
              <a:rPr lang="en-US" sz="1050" dirty="0"/>
              <a:t>=[</a:t>
            </a:r>
            <a:r>
              <a:rPr lang="en-US" sz="1050" dirty="0" err="1"/>
              <a:t>ui.table_column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AA4926"/>
                </a:solidFill>
              </a:rPr>
              <a:t>name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8888C6"/>
                </a:solidFill>
              </a:rPr>
              <a:t>str</a:t>
            </a:r>
            <a:r>
              <a:rPr lang="en-US" sz="1050" dirty="0"/>
              <a:t>(x)</a:t>
            </a:r>
            <a:r>
              <a:rPr lang="en-US" sz="1050" dirty="0">
                <a:solidFill>
                  <a:srgbClr val="CC7832"/>
                </a:solidFill>
              </a:rPr>
              <a:t>, 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                         </a:t>
            </a:r>
            <a:r>
              <a:rPr lang="en-US" sz="1050" dirty="0">
                <a:solidFill>
                  <a:srgbClr val="AA4926"/>
                </a:solidFill>
              </a:rPr>
              <a:t>label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8888C6"/>
                </a:solidFill>
              </a:rPr>
              <a:t>str</a:t>
            </a:r>
            <a:r>
              <a:rPr lang="en-US" sz="1050" dirty="0"/>
              <a:t>(x)) </a:t>
            </a:r>
            <a:r>
              <a:rPr lang="en-US" sz="1050" dirty="0">
                <a:solidFill>
                  <a:srgbClr val="CC7832"/>
                </a:solidFill>
              </a:rPr>
              <a:t>for </a:t>
            </a:r>
            <a:r>
              <a:rPr lang="en-US" sz="1050" dirty="0"/>
              <a:t>x </a:t>
            </a:r>
            <a:r>
              <a:rPr lang="en-US" sz="1050" dirty="0">
                <a:solidFill>
                  <a:srgbClr val="CC7832"/>
                </a:solidFill>
              </a:rPr>
              <a:t>in </a:t>
            </a:r>
            <a:r>
              <a:rPr lang="en-US" sz="1050" dirty="0" err="1"/>
              <a:t>df.columns.values</a:t>
            </a:r>
            <a:r>
              <a:rPr lang="en-US" sz="1050" dirty="0"/>
              <a:t>]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rows</a:t>
            </a:r>
            <a:r>
              <a:rPr lang="en-US" sz="1050" dirty="0"/>
              <a:t>=[</a:t>
            </a:r>
            <a:r>
              <a:rPr lang="en-US" sz="1050" dirty="0" err="1"/>
              <a:t>ui.table_row</a:t>
            </a:r>
            <a:r>
              <a:rPr lang="en-US" sz="1050" dirty="0"/>
              <a:t>(</a:t>
            </a:r>
            <a:r>
              <a:rPr lang="en-US" sz="1050" dirty="0">
                <a:solidFill>
                  <a:srgbClr val="AA4926"/>
                </a:solidFill>
              </a:rPr>
              <a:t>name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8888C6"/>
                </a:solidFill>
              </a:rPr>
              <a:t>str</a:t>
            </a:r>
            <a:r>
              <a:rPr lang="en-US" sz="1050" dirty="0"/>
              <a:t>(</a:t>
            </a:r>
            <a:r>
              <a:rPr lang="en-US" sz="1050" dirty="0" err="1"/>
              <a:t>i</a:t>
            </a:r>
            <a:r>
              <a:rPr lang="en-US" sz="1050" dirty="0"/>
              <a:t>)</a:t>
            </a:r>
            <a:r>
              <a:rPr lang="en-US" sz="1050" dirty="0">
                <a:solidFill>
                  <a:srgbClr val="CC7832"/>
                </a:solidFill>
              </a:rPr>
              <a:t>, 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                   </a:t>
            </a:r>
            <a:r>
              <a:rPr lang="en-US" sz="1050" dirty="0">
                <a:solidFill>
                  <a:srgbClr val="AA4926"/>
                </a:solidFill>
              </a:rPr>
              <a:t>cells</a:t>
            </a:r>
            <a:r>
              <a:rPr lang="en-US" sz="1050" dirty="0"/>
              <a:t>=[</a:t>
            </a:r>
            <a:r>
              <a:rPr lang="en-US" sz="1050" dirty="0">
                <a:solidFill>
                  <a:srgbClr val="8888C6"/>
                </a:solidFill>
              </a:rPr>
              <a:t>str</a:t>
            </a:r>
            <a:r>
              <a:rPr lang="en-US" sz="1050" dirty="0"/>
              <a:t>(df[col].values[</a:t>
            </a:r>
            <a:r>
              <a:rPr lang="en-US" sz="1050" dirty="0" err="1"/>
              <a:t>i</a:t>
            </a:r>
            <a:r>
              <a:rPr lang="en-US" sz="1050" dirty="0"/>
              <a:t>]) </a:t>
            </a:r>
            <a:br>
              <a:rPr lang="en-US" sz="1050" dirty="0"/>
            </a:br>
            <a:r>
              <a:rPr lang="en-US" sz="1050" dirty="0"/>
              <a:t>                                  </a:t>
            </a:r>
            <a:r>
              <a:rPr lang="en-US" sz="1050" dirty="0">
                <a:solidFill>
                  <a:srgbClr val="CC7832"/>
                </a:solidFill>
              </a:rPr>
              <a:t>for </a:t>
            </a:r>
            <a:r>
              <a:rPr lang="en-US" sz="1050" dirty="0"/>
              <a:t>col </a:t>
            </a:r>
            <a:r>
              <a:rPr lang="en-US" sz="1050" dirty="0">
                <a:solidFill>
                  <a:srgbClr val="CC7832"/>
                </a:solidFill>
              </a:rPr>
              <a:t>in </a:t>
            </a:r>
            <a:r>
              <a:rPr lang="en-US" sz="1050" dirty="0" err="1"/>
              <a:t>df.columns.values</a:t>
            </a:r>
            <a:r>
              <a:rPr lang="en-US" sz="1050" dirty="0"/>
              <a:t>]) </a:t>
            </a:r>
            <a:br>
              <a:rPr lang="en-US" sz="1050" dirty="0"/>
            </a:br>
            <a:r>
              <a:rPr lang="en-US" sz="1050" dirty="0"/>
              <a:t>              </a:t>
            </a:r>
            <a:r>
              <a:rPr lang="en-US" sz="1050" dirty="0">
                <a:solidFill>
                  <a:srgbClr val="CC7832"/>
                </a:solidFill>
              </a:rPr>
              <a:t>for </a:t>
            </a:r>
            <a:r>
              <a:rPr lang="en-US" sz="1050" dirty="0" err="1"/>
              <a:t>i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CC7832"/>
                </a:solidFill>
              </a:rPr>
              <a:t>in </a:t>
            </a:r>
            <a:r>
              <a:rPr lang="en-US" sz="1050" dirty="0">
                <a:solidFill>
                  <a:srgbClr val="8888C6"/>
                </a:solidFill>
              </a:rPr>
              <a:t>range</a:t>
            </a:r>
            <a:r>
              <a:rPr lang="en-US" sz="1050" dirty="0"/>
              <a:t>(</a:t>
            </a:r>
            <a:r>
              <a:rPr lang="en-US" sz="1050" dirty="0" err="1"/>
              <a:t>df.shape</a:t>
            </a:r>
            <a:r>
              <a:rPr lang="en-US" sz="1050" dirty="0"/>
              <a:t>[</a:t>
            </a:r>
            <a:r>
              <a:rPr lang="en-US" sz="1050" dirty="0">
                <a:solidFill>
                  <a:srgbClr val="6897BB"/>
                </a:solidFill>
              </a:rPr>
              <a:t>0</a:t>
            </a:r>
            <a:r>
              <a:rPr lang="en-US" sz="1050" dirty="0"/>
              <a:t>])]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downloadable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CC7832"/>
                </a:solidFill>
              </a:rPr>
              <a:t>True,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height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6A8759"/>
                </a:solidFill>
              </a:rPr>
              <a:t>'400px'</a:t>
            </a:r>
            <a:br>
              <a:rPr lang="en-US" sz="1050" dirty="0">
                <a:solidFill>
                  <a:srgbClr val="6A8759"/>
                </a:solidFill>
              </a:rPr>
            </a:br>
            <a:r>
              <a:rPr lang="en-US" sz="1050" dirty="0">
                <a:solidFill>
                  <a:srgbClr val="6A8759"/>
                </a:solidFill>
              </a:rPr>
              <a:t>    </a:t>
            </a:r>
            <a:r>
              <a:rPr lang="en-US" sz="1050" dirty="0"/>
              <a:t>)</a:t>
            </a:r>
            <a:br>
              <a:rPr lang="en-US" sz="1050" dirty="0"/>
            </a:br>
            <a:r>
              <a:rPr lang="en-US" sz="1050" dirty="0"/>
              <a:t>    </a:t>
            </a:r>
            <a:br>
              <a:rPr lang="en-US" sz="1050" dirty="0"/>
            </a:br>
            <a:r>
              <a:rPr lang="en-US" sz="1050" dirty="0"/>
              <a:t>    </a:t>
            </a:r>
            <a:r>
              <a:rPr lang="en-US" sz="1050" dirty="0" err="1"/>
              <a:t>q.page</a:t>
            </a:r>
            <a:r>
              <a:rPr lang="en-US" sz="1050" dirty="0"/>
              <a:t>[</a:t>
            </a:r>
            <a:r>
              <a:rPr lang="en-US" sz="1050" dirty="0">
                <a:solidFill>
                  <a:srgbClr val="6A8759"/>
                </a:solidFill>
              </a:rPr>
              <a:t>'predictions'</a:t>
            </a:r>
            <a:r>
              <a:rPr lang="en-US" sz="1050" dirty="0"/>
              <a:t>] = </a:t>
            </a:r>
            <a:r>
              <a:rPr lang="en-US" sz="1050" dirty="0" err="1"/>
              <a:t>ui.form_card</a:t>
            </a:r>
            <a:r>
              <a:rPr lang="en-US" sz="1050" dirty="0"/>
              <a:t>(</a:t>
            </a:r>
            <a:br>
              <a:rPr lang="en-US" sz="1050" dirty="0"/>
            </a:br>
            <a:r>
              <a:rPr lang="en-US" sz="1050" dirty="0"/>
              <a:t>        </a:t>
            </a:r>
            <a:r>
              <a:rPr lang="en-US" sz="1050" dirty="0">
                <a:solidFill>
                  <a:srgbClr val="AA4926"/>
                </a:solidFill>
              </a:rPr>
              <a:t>box</a:t>
            </a:r>
            <a:r>
              <a:rPr lang="en-US" sz="1050" dirty="0"/>
              <a:t>=</a:t>
            </a:r>
            <a:r>
              <a:rPr lang="en-US" sz="1050" dirty="0">
                <a:solidFill>
                  <a:srgbClr val="6A8759"/>
                </a:solidFill>
              </a:rPr>
              <a:t>'4 2 8 5'</a:t>
            </a:r>
            <a:r>
              <a:rPr lang="en-US" sz="1050" dirty="0">
                <a:solidFill>
                  <a:srgbClr val="CC7832"/>
                </a:solidFill>
              </a:rPr>
              <a:t>,</a:t>
            </a:r>
            <a:br>
              <a:rPr lang="en-US" sz="1050" dirty="0">
                <a:solidFill>
                  <a:srgbClr val="CC7832"/>
                </a:solidFill>
              </a:rPr>
            </a:br>
            <a:r>
              <a:rPr lang="en-US" sz="1050" dirty="0">
                <a:solidFill>
                  <a:srgbClr val="CC7832"/>
                </a:solidFill>
              </a:rPr>
              <a:t>        </a:t>
            </a:r>
            <a:r>
              <a:rPr lang="en-US" sz="1050" dirty="0">
                <a:solidFill>
                  <a:srgbClr val="AA4926"/>
                </a:solidFill>
              </a:rPr>
              <a:t>items</a:t>
            </a:r>
            <a:r>
              <a:rPr lang="en-US" sz="1050" dirty="0"/>
              <a:t>=[table]</a:t>
            </a:r>
            <a:br>
              <a:rPr lang="en-US" sz="1050" dirty="0"/>
            </a:br>
            <a:r>
              <a:rPr lang="en-US" sz="1050" dirty="0"/>
              <a:t>    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960C1E-ECDD-EE46-BFD6-4FBE06728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Center table content of data and predictions</a:t>
            </a:r>
          </a:p>
        </p:txBody>
      </p:sp>
    </p:spTree>
    <p:extLst>
      <p:ext uri="{BB962C8B-B14F-4D97-AF65-F5344CB8AC3E}">
        <p14:creationId xmlns:p14="http://schemas.microsoft.com/office/powerpoint/2010/main" val="27440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2461E-0BE4-F34F-83E7-118E49EF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18" y="2267051"/>
            <a:ext cx="6183296" cy="609398"/>
          </a:xfrm>
        </p:spPr>
        <p:txBody>
          <a:bodyPr/>
          <a:lstStyle/>
          <a:p>
            <a:r>
              <a:rPr kumimoji="1" lang="ja-JP" altLang="en-US"/>
              <a:t>おまけ</a:t>
            </a:r>
          </a:p>
        </p:txBody>
      </p:sp>
    </p:spTree>
    <p:extLst>
      <p:ext uri="{BB962C8B-B14F-4D97-AF65-F5344CB8AC3E}">
        <p14:creationId xmlns:p14="http://schemas.microsoft.com/office/powerpoint/2010/main" val="2342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おまけ</a:t>
            </a:r>
            <a:r>
              <a:rPr lang="en-US" altLang="ja-JP" dirty="0"/>
              <a:t>1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389209" y="785768"/>
            <a:ext cx="8180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Rest API</a:t>
            </a:r>
            <a:r>
              <a:rPr lang="ja-JP" altLang="en-US" sz="1200"/>
              <a:t>によるスコアリングのサンプル</a:t>
            </a:r>
            <a:endParaRPr lang="en-US" altLang="ja-JP" sz="1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8A1414-E207-B94F-9003-1006E026D2CB}"/>
              </a:ext>
            </a:extLst>
          </p:cNvPr>
          <p:cNvSpPr/>
          <p:nvPr/>
        </p:nvSpPr>
        <p:spPr>
          <a:xfrm>
            <a:off x="389209" y="1297713"/>
            <a:ext cx="1753100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 err="1"/>
              <a:t>demo_scoring.py</a:t>
            </a:r>
            <a:endParaRPr lang="en-US" altLang="ja-JP" sz="105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833CA6-3175-8842-85AC-CB34863F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24" y="2030757"/>
            <a:ext cx="2997981" cy="2245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3EF229-D466-5544-9262-EE6FC05C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7" y="2326848"/>
            <a:ext cx="2987534" cy="16504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三角形 8">
            <a:extLst>
              <a:ext uri="{FF2B5EF4-FFF2-40B4-BE49-F238E27FC236}">
                <a16:creationId xmlns:a16="http://schemas.microsoft.com/office/drawing/2014/main" id="{4C8ACB8C-128A-F643-8D79-4808940F218C}"/>
              </a:ext>
            </a:extLst>
          </p:cNvPr>
          <p:cNvSpPr/>
          <p:nvPr/>
        </p:nvSpPr>
        <p:spPr bwMode="auto">
          <a:xfrm rot="5400000">
            <a:off x="3941235" y="3071643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D0C2CAE-5C09-324F-A897-C89C111A3B0C}"/>
              </a:ext>
            </a:extLst>
          </p:cNvPr>
          <p:cNvSpPr/>
          <p:nvPr/>
        </p:nvSpPr>
        <p:spPr>
          <a:xfrm>
            <a:off x="705394" y="4718235"/>
            <a:ext cx="6479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学習用データ：</a:t>
            </a:r>
            <a:r>
              <a:rPr lang="en-US" altLang="ja-JP" sz="1000" dirty="0"/>
              <a:t> </a:t>
            </a:r>
            <a:r>
              <a:rPr lang="en-US" altLang="ja-JP" sz="1000" dirty="0" err="1"/>
              <a:t>sample_data</a:t>
            </a:r>
            <a:r>
              <a:rPr lang="en-US" altLang="ja-JP" sz="1000" dirty="0"/>
              <a:t>/</a:t>
            </a:r>
            <a:r>
              <a:rPr lang="en-US" altLang="ja-JP" sz="1000" dirty="0" err="1"/>
              <a:t>sample_simple.csv</a:t>
            </a:r>
            <a:endParaRPr lang="en-US" altLang="ja-JP" sz="1000" dirty="0"/>
          </a:p>
        </p:txBody>
      </p:sp>
    </p:spTree>
    <p:extLst>
      <p:ext uri="{BB962C8B-B14F-4D97-AF65-F5344CB8AC3E}">
        <p14:creationId xmlns:p14="http://schemas.microsoft.com/office/powerpoint/2010/main" val="11143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おまけ</a:t>
            </a:r>
            <a:r>
              <a:rPr lang="en-US" altLang="ja-JP" dirty="0"/>
              <a:t>2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389209" y="785768"/>
            <a:ext cx="8180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Rest API</a:t>
            </a:r>
            <a:r>
              <a:rPr lang="ja-JP" altLang="en-US" sz="1200"/>
              <a:t>によるスコアリングのサンプル</a:t>
            </a:r>
            <a:endParaRPr lang="en-US" altLang="ja-JP" sz="1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8A1414-E207-B94F-9003-1006E026D2CB}"/>
              </a:ext>
            </a:extLst>
          </p:cNvPr>
          <p:cNvSpPr/>
          <p:nvPr/>
        </p:nvSpPr>
        <p:spPr>
          <a:xfrm>
            <a:off x="389209" y="1297713"/>
            <a:ext cx="1753100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050"/>
              <a:t>コード：</a:t>
            </a:r>
            <a:r>
              <a:rPr lang="en-US" altLang="ja-JP" sz="1050" dirty="0" err="1"/>
              <a:t>demo_scoring.py</a:t>
            </a:r>
            <a:endParaRPr lang="en-US" altLang="ja-JP" sz="1050" dirty="0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4C8ACB8C-128A-F643-8D79-4808940F218C}"/>
              </a:ext>
            </a:extLst>
          </p:cNvPr>
          <p:cNvSpPr/>
          <p:nvPr/>
        </p:nvSpPr>
        <p:spPr bwMode="auto">
          <a:xfrm rot="5400000">
            <a:off x="2388896" y="2961501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7A8B391-D335-3548-9D30-03E23FD7C62E}"/>
              </a:ext>
            </a:extLst>
          </p:cNvPr>
          <p:cNvSpPr/>
          <p:nvPr/>
        </p:nvSpPr>
        <p:spPr>
          <a:xfrm>
            <a:off x="705394" y="4648563"/>
            <a:ext cx="6479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学習用データ：</a:t>
            </a:r>
            <a:r>
              <a:rPr lang="en-US" altLang="ja-JP" sz="1000" dirty="0"/>
              <a:t> </a:t>
            </a:r>
            <a:r>
              <a:rPr lang="en-US" altLang="ja-JP" sz="1000" dirty="0" err="1"/>
              <a:t>sample_data</a:t>
            </a:r>
            <a:r>
              <a:rPr lang="en-US" altLang="ja-JP" sz="1000" dirty="0"/>
              <a:t>/</a:t>
            </a:r>
            <a:r>
              <a:rPr lang="en-US" altLang="ja-JP" sz="1000" dirty="0" err="1"/>
              <a:t>sample_simple.csv</a:t>
            </a:r>
            <a:endParaRPr lang="en-US" altLang="ja-JP" sz="1000" dirty="0"/>
          </a:p>
          <a:p>
            <a:r>
              <a:rPr lang="ja-JP" altLang="en-US" sz="1000"/>
              <a:t>スコアリング用データ： </a:t>
            </a:r>
            <a:r>
              <a:rPr lang="en-US" altLang="ja-JP" sz="1000" dirty="0" err="1"/>
              <a:t>sample_data</a:t>
            </a:r>
            <a:r>
              <a:rPr lang="en-US" altLang="ja-JP" sz="1000" dirty="0"/>
              <a:t>/</a:t>
            </a:r>
            <a:r>
              <a:rPr lang="en-US" altLang="ja-JP" sz="1000" dirty="0" err="1"/>
              <a:t>scoring_data.csv</a:t>
            </a:r>
            <a:endParaRPr lang="en-US" altLang="ja-JP" sz="1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FCEA10-2AAF-1B42-BFF1-4985AEEA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7" y="1981639"/>
            <a:ext cx="2109123" cy="20463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5AA13D-12F7-8842-9E91-141D9549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96" y="2036523"/>
            <a:ext cx="2109123" cy="19915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747F2EE-D1B4-A44F-94EA-BEE0FD277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485" y="1548254"/>
            <a:ext cx="2410494" cy="29109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三角形 13">
            <a:extLst>
              <a:ext uri="{FF2B5EF4-FFF2-40B4-BE49-F238E27FC236}">
                <a16:creationId xmlns:a16="http://schemas.microsoft.com/office/drawing/2014/main" id="{8B927BDE-7C40-6E46-A4D6-E3C767681B0B}"/>
              </a:ext>
            </a:extLst>
          </p:cNvPr>
          <p:cNvSpPr/>
          <p:nvPr/>
        </p:nvSpPr>
        <p:spPr bwMode="auto">
          <a:xfrm rot="5400000">
            <a:off x="5063192" y="2961501"/>
            <a:ext cx="1261533" cy="160866"/>
          </a:xfrm>
          <a:prstGeom prst="triangl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53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23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Wave</a:t>
            </a:r>
            <a:r>
              <a:rPr lang="ja-JP" altLang="en-US"/>
              <a:t>の実行にに必要な３つの要素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9FE570-0C34-9A4B-84FC-4116E7D282B9}"/>
              </a:ext>
            </a:extLst>
          </p:cNvPr>
          <p:cNvSpPr txBox="1">
            <a:spLocks/>
          </p:cNvSpPr>
          <p:nvPr/>
        </p:nvSpPr>
        <p:spPr>
          <a:xfrm>
            <a:off x="516482" y="1039959"/>
            <a:ext cx="8054762" cy="380138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7013" indent="-227013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22701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29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71550" indent="-22860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130969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Server running </a:t>
            </a:r>
            <a:r>
              <a:rPr lang="en-US" dirty="0">
                <a:solidFill>
                  <a:srgbClr val="C00000"/>
                </a:solidFill>
              </a:rPr>
              <a:t>Wave SDK</a:t>
            </a:r>
            <a:endParaRPr lang="en-US" dirty="0"/>
          </a:p>
          <a:p>
            <a:pPr lvl="1"/>
            <a:r>
              <a:rPr lang="en-US" dirty="0"/>
              <a:t>The waved server is a ~10MB static binary executable that runs anywhere</a:t>
            </a:r>
          </a:p>
          <a:p>
            <a:pPr lvl="1"/>
            <a:r>
              <a:rPr lang="en-US" dirty="0"/>
              <a:t>Stores site content, transmits content changes to browsers, transmits browser events to apps</a:t>
            </a:r>
          </a:p>
          <a:p>
            <a:pPr marL="0" indent="0">
              <a:buNone/>
            </a:pPr>
            <a:r>
              <a:rPr lang="en-US" dirty="0"/>
              <a:t>Download: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https://github.com/h2oai/wave/releases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Language Driver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h2o_wave python package </a:t>
            </a:r>
            <a:r>
              <a:rPr lang="en-US" dirty="0"/>
              <a:t>used by wave scripts and interactive apps</a:t>
            </a:r>
          </a:p>
          <a:p>
            <a:pPr lvl="1"/>
            <a:r>
              <a:rPr lang="en-US" dirty="0"/>
              <a:t>Allows developer to mange content on waved, completely in python</a:t>
            </a:r>
          </a:p>
          <a:p>
            <a:pPr marL="0" indent="0">
              <a:buNone/>
            </a:pPr>
            <a:r>
              <a:rPr lang="en-US" altLang="ja-JP" dirty="0"/>
              <a:t>Download(pip</a:t>
            </a:r>
            <a:r>
              <a:rPr lang="ja-JP" altLang="en-US"/>
              <a:t>インストール</a:t>
            </a:r>
            <a:r>
              <a:rPr lang="en-US" altLang="ja-JP" dirty="0"/>
              <a:t>): </a:t>
            </a:r>
            <a:r>
              <a:rPr lang="en-US" altLang="ja-JP" dirty="0">
                <a:solidFill>
                  <a:srgbClr val="FF0000"/>
                </a:solidFill>
                <a:hlinkClick r:id="rId4"/>
              </a:rPr>
              <a:t>https://pypi.org/project/h2o-wave/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Browser Based Client</a:t>
            </a:r>
          </a:p>
          <a:p>
            <a:pPr lvl="1"/>
            <a:r>
              <a:rPr lang="en-US" dirty="0"/>
              <a:t>The user interface and components</a:t>
            </a:r>
          </a:p>
          <a:p>
            <a:pPr lvl="1"/>
            <a:r>
              <a:rPr lang="en-US" dirty="0"/>
              <a:t>Renders content to users and transmits events back to waved</a:t>
            </a:r>
          </a:p>
        </p:txBody>
      </p:sp>
    </p:spTree>
    <p:extLst>
      <p:ext uri="{BB962C8B-B14F-4D97-AF65-F5344CB8AC3E}">
        <p14:creationId xmlns:p14="http://schemas.microsoft.com/office/powerpoint/2010/main" val="32758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環境構築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524257" y="872201"/>
            <a:ext cx="81808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100" dirty="0"/>
              <a:t>Wave SDK</a:t>
            </a:r>
            <a:r>
              <a:rPr lang="ja-JP" altLang="en-US" sz="1100"/>
              <a:t>のダウンロードとフォルダの解凍</a:t>
            </a:r>
            <a:endParaRPr lang="en-US" altLang="ja-JP" sz="11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rgbClr val="FF0000"/>
                </a:solidFill>
                <a:hlinkClick r:id="rId3"/>
              </a:rPr>
              <a:t>https://github.com/h2oai/wave/releases</a:t>
            </a:r>
            <a:endParaRPr lang="en-US" altLang="ja-JP" sz="1100" dirty="0"/>
          </a:p>
          <a:p>
            <a:pPr marL="228600" indent="-228600">
              <a:buFont typeface="+mj-lt"/>
              <a:buAutoNum type="arabicPeriod"/>
            </a:pPr>
            <a:endParaRPr lang="en-US" altLang="ja-JP" sz="1100" dirty="0"/>
          </a:p>
          <a:p>
            <a:pPr marL="228600" indent="-228600">
              <a:buFont typeface="+mj-lt"/>
              <a:buAutoNum type="arabicPeriod"/>
            </a:pPr>
            <a:r>
              <a:rPr lang="en-US" altLang="ja-JP" sz="1100" dirty="0"/>
              <a:t>Python</a:t>
            </a:r>
            <a:r>
              <a:rPr lang="ja-JP" altLang="en-US" sz="1100"/>
              <a:t>環境の構築</a:t>
            </a:r>
            <a:endParaRPr lang="en-US" altLang="ja-JP" sz="1100" dirty="0"/>
          </a:p>
          <a:p>
            <a:pPr marL="685800" lvl="1" indent="-228600">
              <a:buFont typeface="+mj-lt"/>
              <a:buAutoNum type="arabicPeriod"/>
            </a:pPr>
            <a:r>
              <a:rPr lang="ja-JP" altLang="en-US" sz="1100"/>
              <a:t>トレーニング用フォルダを作成し、</a:t>
            </a:r>
            <a:r>
              <a:rPr lang="en-US" altLang="ja-JP" sz="1100" dirty="0"/>
              <a:t>Python3</a:t>
            </a:r>
            <a:r>
              <a:rPr lang="ja-JP" altLang="en-US" sz="1100"/>
              <a:t>仮想環境を作成</a:t>
            </a:r>
            <a:r>
              <a:rPr lang="en-US" altLang="ja-JP" sz="1100" dirty="0"/>
              <a:t>  </a:t>
            </a:r>
            <a:r>
              <a:rPr lang="en-US" altLang="ja-JP" sz="1100" dirty="0">
                <a:highlight>
                  <a:srgbClr val="C0C0C0"/>
                </a:highlight>
              </a:rPr>
              <a:t>$ python3 –m </a:t>
            </a:r>
            <a:r>
              <a:rPr lang="en-US" altLang="ja-JP" sz="1100" dirty="0" err="1">
                <a:highlight>
                  <a:srgbClr val="C0C0C0"/>
                </a:highlight>
              </a:rPr>
              <a:t>venv</a:t>
            </a:r>
            <a:r>
              <a:rPr lang="en-US" altLang="ja-JP" sz="1100" dirty="0">
                <a:highlight>
                  <a:srgbClr val="C0C0C0"/>
                </a:highlight>
              </a:rPr>
              <a:t> </a:t>
            </a:r>
            <a:r>
              <a:rPr lang="en-US" altLang="ja-JP" sz="1100" dirty="0" err="1">
                <a:highlight>
                  <a:srgbClr val="C0C0C0"/>
                </a:highlight>
              </a:rPr>
              <a:t>your_env</a:t>
            </a:r>
            <a:endParaRPr lang="en-US" altLang="ja-JP" sz="1100" dirty="0">
              <a:highlight>
                <a:srgbClr val="C0C0C0"/>
              </a:highlight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ja-JP" altLang="en-US" sz="1100"/>
              <a:t>作成した仮想環境にログイン</a:t>
            </a:r>
            <a:r>
              <a:rPr lang="en-US" altLang="ja-JP" sz="1100" dirty="0"/>
              <a:t>  </a:t>
            </a:r>
            <a:r>
              <a:rPr lang="en-US" altLang="ja-JP" sz="1100" dirty="0">
                <a:highlight>
                  <a:srgbClr val="C0C0C0"/>
                </a:highlight>
              </a:rPr>
              <a:t>$ source </a:t>
            </a:r>
            <a:r>
              <a:rPr lang="en-US" altLang="ja-JP" sz="1100" dirty="0" err="1">
                <a:highlight>
                  <a:srgbClr val="C0C0C0"/>
                </a:highlight>
              </a:rPr>
              <a:t>your_env</a:t>
            </a:r>
            <a:r>
              <a:rPr lang="en-US" altLang="ja-JP" sz="1100" dirty="0">
                <a:highlight>
                  <a:srgbClr val="C0C0C0"/>
                </a:highlight>
              </a:rPr>
              <a:t>/bin/activate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dirty="0"/>
              <a:t>“</a:t>
            </a:r>
            <a:r>
              <a:rPr lang="en-US" altLang="ja-JP" sz="1100" dirty="0" err="1"/>
              <a:t>requirements.txt</a:t>
            </a:r>
            <a:r>
              <a:rPr lang="en-US" altLang="ja-JP" sz="1100" dirty="0"/>
              <a:t>”</a:t>
            </a:r>
            <a:r>
              <a:rPr lang="ja-JP" altLang="en-US" sz="1100"/>
              <a:t>記載の</a:t>
            </a:r>
            <a:r>
              <a:rPr lang="en-US" altLang="ja-JP" sz="1100" dirty="0"/>
              <a:t>Python</a:t>
            </a:r>
            <a:r>
              <a:rPr lang="ja-JP" altLang="en-US" sz="1100"/>
              <a:t>パッケージをインストール</a:t>
            </a:r>
            <a:r>
              <a:rPr lang="en-US" altLang="ja-JP" sz="1100" dirty="0"/>
              <a:t>  </a:t>
            </a:r>
            <a:r>
              <a:rPr lang="en-US" altLang="ja-JP" sz="1100" dirty="0">
                <a:highlight>
                  <a:srgbClr val="C0C0C0"/>
                </a:highlight>
              </a:rPr>
              <a:t>(</a:t>
            </a:r>
            <a:r>
              <a:rPr lang="en-US" altLang="ja-JP" sz="1100" dirty="0" err="1">
                <a:highlight>
                  <a:srgbClr val="C0C0C0"/>
                </a:highlight>
              </a:rPr>
              <a:t>your_env</a:t>
            </a:r>
            <a:r>
              <a:rPr lang="en-US" altLang="ja-JP" sz="1100" dirty="0">
                <a:highlight>
                  <a:srgbClr val="C0C0C0"/>
                </a:highlight>
              </a:rPr>
              <a:t>) $ pip install –r </a:t>
            </a:r>
            <a:r>
              <a:rPr lang="en-US" altLang="ja-JP" sz="1100" dirty="0" err="1">
                <a:highlight>
                  <a:srgbClr val="C0C0C0"/>
                </a:highlight>
              </a:rPr>
              <a:t>requirements.txt</a:t>
            </a:r>
            <a:endParaRPr lang="en-US" altLang="ja-JP" sz="1100" dirty="0">
              <a:highlight>
                <a:srgbClr val="C0C0C0"/>
              </a:highlight>
            </a:endParaRPr>
          </a:p>
          <a:p>
            <a:endParaRPr lang="en-US" altLang="ja-JP" sz="11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4F1AD9-16C4-484D-9344-C110FA1E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81" y="3303859"/>
            <a:ext cx="2081603" cy="13877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967429-0C0C-6742-84E7-B7F584B3B109}"/>
              </a:ext>
            </a:extLst>
          </p:cNvPr>
          <p:cNvSpPr/>
          <p:nvPr/>
        </p:nvSpPr>
        <p:spPr>
          <a:xfrm>
            <a:off x="4909138" y="2935897"/>
            <a:ext cx="114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u="sng" dirty="0" err="1"/>
              <a:t>requirements.txt</a:t>
            </a:r>
            <a:endParaRPr lang="en-US" altLang="ja-JP" sz="900" u="sng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08CE71-A379-D948-A5C4-75513B501B8D}"/>
              </a:ext>
            </a:extLst>
          </p:cNvPr>
          <p:cNvSpPr/>
          <p:nvPr/>
        </p:nvSpPr>
        <p:spPr>
          <a:xfrm>
            <a:off x="853157" y="2824750"/>
            <a:ext cx="2736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/>
              <a:t>トレーニング用フォルダ（</a:t>
            </a:r>
            <a:r>
              <a:rPr lang="en-US" altLang="ja-JP" sz="900" dirty="0"/>
              <a:t> training_202102 </a:t>
            </a:r>
            <a:r>
              <a:rPr lang="ja-JP" altLang="en-US" sz="900"/>
              <a:t>）を作成</a:t>
            </a:r>
            <a:endParaRPr lang="en-US" altLang="ja-JP" sz="900" dirty="0"/>
          </a:p>
          <a:p>
            <a:r>
              <a:rPr lang="en-US" altLang="ja-JP" sz="900" dirty="0"/>
              <a:t>Python</a:t>
            </a:r>
            <a:r>
              <a:rPr lang="ja-JP" altLang="en-US" sz="900"/>
              <a:t>仮想環境（</a:t>
            </a:r>
            <a:r>
              <a:rPr lang="en-US" altLang="ja-JP" sz="900" dirty="0"/>
              <a:t>v0121</a:t>
            </a:r>
            <a:r>
              <a:rPr lang="ja-JP" altLang="en-US" sz="900"/>
              <a:t>）を作成</a:t>
            </a:r>
            <a:endParaRPr lang="en-US" altLang="ja-JP" sz="9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3FCAF4B-F76F-9A44-8DE6-76B516E9E877}"/>
              </a:ext>
            </a:extLst>
          </p:cNvPr>
          <p:cNvSpPr/>
          <p:nvPr/>
        </p:nvSpPr>
        <p:spPr>
          <a:xfrm>
            <a:off x="4614673" y="3166729"/>
            <a:ext cx="173407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200"/>
              <a:t>h2o_wave==0.12.1</a:t>
            </a:r>
          </a:p>
          <a:p>
            <a:r>
              <a:rPr lang="ja-JP" altLang="en-US" sz="1200"/>
              <a:t>driverlessai==1.9.1</a:t>
            </a:r>
          </a:p>
          <a:p>
            <a:r>
              <a:rPr lang="ja-JP" altLang="en-US" sz="1200"/>
              <a:t>pandas</a:t>
            </a:r>
          </a:p>
          <a:p>
            <a:r>
              <a:rPr lang="ja-JP" altLang="en-US" sz="1200"/>
              <a:t>numpy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7FEBAE-A5CD-3743-B12B-BE262F305B9B}"/>
              </a:ext>
            </a:extLst>
          </p:cNvPr>
          <p:cNvSpPr/>
          <p:nvPr/>
        </p:nvSpPr>
        <p:spPr>
          <a:xfrm>
            <a:off x="4614673" y="4040466"/>
            <a:ext cx="3197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00">
                <a:solidFill>
                  <a:srgbClr val="FF0000"/>
                </a:solidFill>
              </a:rPr>
              <a:t>注意</a:t>
            </a:r>
            <a:endParaRPr lang="en-US" altLang="ja-JP" sz="8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800" dirty="0">
                <a:solidFill>
                  <a:srgbClr val="FF0000"/>
                </a:solidFill>
              </a:rPr>
              <a:t>Wave</a:t>
            </a:r>
            <a:r>
              <a:rPr lang="ja-JP" altLang="en-US" sz="800">
                <a:solidFill>
                  <a:srgbClr val="FF0000"/>
                </a:solidFill>
              </a:rPr>
              <a:t> </a:t>
            </a:r>
            <a:r>
              <a:rPr lang="en-US" altLang="ja-JP" sz="800" dirty="0">
                <a:solidFill>
                  <a:srgbClr val="FF0000"/>
                </a:solidFill>
              </a:rPr>
              <a:t>SDK</a:t>
            </a:r>
            <a:r>
              <a:rPr lang="ja-JP" altLang="en-US" sz="800">
                <a:solidFill>
                  <a:srgbClr val="FF0000"/>
                </a:solidFill>
              </a:rPr>
              <a:t>と</a:t>
            </a:r>
            <a:r>
              <a:rPr lang="en-US" altLang="ja-JP" sz="800" dirty="0">
                <a:solidFill>
                  <a:srgbClr val="FF0000"/>
                </a:solidFill>
              </a:rPr>
              <a:t>h2o_wave</a:t>
            </a:r>
            <a:r>
              <a:rPr lang="ja-JP" altLang="en-US" sz="800">
                <a:solidFill>
                  <a:srgbClr val="FF0000"/>
                </a:solidFill>
              </a:rPr>
              <a:t>のバージョンを揃える</a:t>
            </a:r>
            <a:endParaRPr lang="en-US" altLang="ja-JP" sz="8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800" dirty="0">
                <a:solidFill>
                  <a:srgbClr val="FF0000"/>
                </a:solidFill>
              </a:rPr>
              <a:t>Driverless AI</a:t>
            </a:r>
            <a:r>
              <a:rPr lang="ja-JP" altLang="en-US" sz="800">
                <a:solidFill>
                  <a:srgbClr val="FF0000"/>
                </a:solidFill>
              </a:rPr>
              <a:t>のバージョンに</a:t>
            </a:r>
            <a:r>
              <a:rPr lang="en-US" altLang="ja-JP" sz="800" dirty="0" err="1">
                <a:solidFill>
                  <a:srgbClr val="FF0000"/>
                </a:solidFill>
              </a:rPr>
              <a:t>driverlessai</a:t>
            </a:r>
            <a:r>
              <a:rPr lang="ja-JP" altLang="en-US" sz="800">
                <a:solidFill>
                  <a:srgbClr val="FF0000"/>
                </a:solidFill>
              </a:rPr>
              <a:t>のバージョンを揃える</a:t>
            </a:r>
            <a:endParaRPr lang="en-US" altLang="ja-JP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Running App, ‘Hello World’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524257" y="872201"/>
            <a:ext cx="8180832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050" dirty="0"/>
              <a:t>Wave Server(Web Server)</a:t>
            </a:r>
            <a:r>
              <a:rPr lang="ja-JP" altLang="en-US" sz="1050"/>
              <a:t>の起動</a:t>
            </a:r>
            <a:endParaRPr lang="en-US" altLang="ja-JP" sz="1050" dirty="0"/>
          </a:p>
          <a:p>
            <a:pPr marL="685800" lvl="1" indent="-228600">
              <a:buFont typeface="+mj-lt"/>
              <a:buAutoNum type="arabicPeriod"/>
            </a:pPr>
            <a:r>
              <a:rPr lang="ja-JP" altLang="en-US" sz="1050"/>
              <a:t>ダウンロードし解凍した</a:t>
            </a:r>
            <a:r>
              <a:rPr lang="en-US" altLang="ja-JP" sz="1050" dirty="0"/>
              <a:t>Wave SDK</a:t>
            </a:r>
            <a:r>
              <a:rPr lang="ja-JP" altLang="en-US" sz="1050"/>
              <a:t>フォルダの</a:t>
            </a:r>
            <a:r>
              <a:rPr lang="en-US" altLang="ja-JP" sz="1050" dirty="0"/>
              <a:t>waved</a:t>
            </a:r>
            <a:r>
              <a:rPr lang="ja-JP" altLang="en-US" sz="1050"/>
              <a:t>ファイルを実行</a:t>
            </a:r>
            <a:r>
              <a:rPr lang="en-US" altLang="ja-JP" sz="1050" dirty="0"/>
              <a:t>  </a:t>
            </a:r>
            <a:r>
              <a:rPr lang="en-US" altLang="ja-JP" sz="1050" dirty="0">
                <a:highlight>
                  <a:srgbClr val="C0C0C0"/>
                </a:highlight>
              </a:rPr>
              <a:t>(</a:t>
            </a:r>
            <a:r>
              <a:rPr lang="en-US" altLang="ja-JP" sz="1050" dirty="0" err="1">
                <a:highlight>
                  <a:srgbClr val="C0C0C0"/>
                </a:highlight>
              </a:rPr>
              <a:t>your_env</a:t>
            </a:r>
            <a:r>
              <a:rPr lang="en-US" altLang="ja-JP" sz="1050" dirty="0">
                <a:highlight>
                  <a:srgbClr val="C0C0C0"/>
                </a:highlight>
              </a:rPr>
              <a:t>) $ ./waved</a:t>
            </a:r>
          </a:p>
          <a:p>
            <a:pPr marL="228600" indent="-228600">
              <a:buFont typeface="+mj-lt"/>
              <a:buAutoNum type="arabicPeriod"/>
            </a:pPr>
            <a:endParaRPr lang="en-US" altLang="ja-JP" sz="1050" dirty="0"/>
          </a:p>
          <a:p>
            <a:pPr marL="228600" indent="-228600">
              <a:buFont typeface="+mj-lt"/>
              <a:buAutoNum type="arabicPeriod"/>
            </a:pPr>
            <a:r>
              <a:rPr lang="en-US" altLang="ja-JP" sz="1050" dirty="0"/>
              <a:t>App</a:t>
            </a:r>
            <a:r>
              <a:rPr lang="ja-JP" altLang="en-US" sz="1050"/>
              <a:t>の実行</a:t>
            </a:r>
            <a:endParaRPr lang="en-US" altLang="ja-JP" sz="1050" dirty="0"/>
          </a:p>
          <a:p>
            <a:pPr marL="685800" lvl="1" indent="-228600">
              <a:buFont typeface="+mj-lt"/>
              <a:buAutoNum type="arabicPeriod"/>
            </a:pPr>
            <a:r>
              <a:rPr lang="ja-JP" altLang="en-US" sz="1050"/>
              <a:t>トレーニング用フォルダの</a:t>
            </a:r>
            <a:r>
              <a:rPr lang="en-US" altLang="ja-JP" sz="1050" dirty="0" err="1"/>
              <a:t>demo_apps</a:t>
            </a:r>
            <a:r>
              <a:rPr lang="ja-JP" altLang="en-US" sz="1050"/>
              <a:t>フォルダ内の</a:t>
            </a:r>
            <a:r>
              <a:rPr lang="en" altLang="ja-JP" sz="1050" dirty="0" err="1"/>
              <a:t>demo_hello_app.py</a:t>
            </a:r>
            <a:r>
              <a:rPr lang="ja-JP" altLang="en-US" sz="1050"/>
              <a:t>を実行</a:t>
            </a:r>
            <a:r>
              <a:rPr lang="en-US" altLang="ja-JP" sz="1050" dirty="0"/>
              <a:t>  </a:t>
            </a:r>
            <a:r>
              <a:rPr lang="en-US" altLang="ja-JP" sz="1050" dirty="0">
                <a:highlight>
                  <a:srgbClr val="C0C0C0"/>
                </a:highlight>
              </a:rPr>
              <a:t>(</a:t>
            </a:r>
            <a:r>
              <a:rPr lang="en-US" altLang="ja-JP" sz="1050" dirty="0" err="1">
                <a:highlight>
                  <a:srgbClr val="C0C0C0"/>
                </a:highlight>
              </a:rPr>
              <a:t>your_env</a:t>
            </a:r>
            <a:r>
              <a:rPr lang="en-US" altLang="ja-JP" sz="1050" dirty="0">
                <a:highlight>
                  <a:srgbClr val="C0C0C0"/>
                </a:highlight>
              </a:rPr>
              <a:t>) $ wave run </a:t>
            </a:r>
            <a:r>
              <a:rPr lang="en-US" altLang="ja-JP" sz="1050" dirty="0" err="1">
                <a:highlight>
                  <a:srgbClr val="C0C0C0"/>
                </a:highlight>
              </a:rPr>
              <a:t>demo_hello_app.py</a:t>
            </a:r>
            <a:endParaRPr lang="en-US" altLang="ja-JP" sz="1050" dirty="0">
              <a:highlight>
                <a:srgbClr val="C0C0C0"/>
              </a:highlight>
            </a:endParaRPr>
          </a:p>
          <a:p>
            <a:pPr marL="228600" indent="-228600">
              <a:buFont typeface="+mj-lt"/>
              <a:buAutoNum type="arabicPeriod"/>
            </a:pPr>
            <a:endParaRPr lang="en-US" altLang="ja-JP" sz="1050" dirty="0"/>
          </a:p>
          <a:p>
            <a:endParaRPr lang="en-US" altLang="ja-JP" sz="105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855BC4A-7BD3-B44C-A1E3-9D43CA0B746A}"/>
              </a:ext>
            </a:extLst>
          </p:cNvPr>
          <p:cNvSpPr/>
          <p:nvPr/>
        </p:nvSpPr>
        <p:spPr>
          <a:xfrm>
            <a:off x="833764" y="2571750"/>
            <a:ext cx="373823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from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h2o_wave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main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@app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'/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hello_app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r>
              <a:rPr lang="en" altLang="ja-JP" sz="800" dirty="0">
                <a:solidFill>
                  <a:srgbClr val="E64100"/>
                </a:solidFill>
                <a:latin typeface="Menlo" panose="020B0609030804020204" pitchFamily="49" charset="0"/>
              </a:rPr>
              <a:t>async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E64100"/>
                </a:solidFill>
                <a:latin typeface="Menlo" panose="020B0609030804020204" pitchFamily="49" charset="0"/>
              </a:rPr>
              <a:t>def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serve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)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[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card_hello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]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markdown_card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box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'1 1 2 3'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title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'Hello World!'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content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ja-JP" altLang="en-US" sz="800">
                <a:solidFill>
                  <a:srgbClr val="00B368"/>
                </a:solidFill>
                <a:latin typeface="Menlo" panose="020B0609030804020204" pitchFamily="49" charset="0"/>
              </a:rPr>
              <a:t>初めての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H2O Wave (wave app)’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endParaRPr lang="en" altLang="ja-JP" sz="800" b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await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save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()</a:t>
            </a:r>
            <a:endParaRPr lang="en" altLang="ja-JP" sz="800" b="0" dirty="0">
              <a:solidFill>
                <a:srgbClr val="00566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C4544A-F004-1545-B0D0-4D1C6C9715EA}"/>
              </a:ext>
            </a:extLst>
          </p:cNvPr>
          <p:cNvSpPr/>
          <p:nvPr/>
        </p:nvSpPr>
        <p:spPr>
          <a:xfrm>
            <a:off x="2107206" y="2294759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900" u="sng" dirty="0" err="1"/>
              <a:t>demo_hello_app.py</a:t>
            </a:r>
            <a:endParaRPr lang="ja-JP" altLang="en-US" sz="900" u="sng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0FF11B-730C-8D42-B545-26B025DE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81" y="2525591"/>
            <a:ext cx="2335575" cy="213369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88AC19-85E2-E948-A3F8-CEEFE9AA26ED}"/>
              </a:ext>
            </a:extLst>
          </p:cNvPr>
          <p:cNvSpPr/>
          <p:nvPr/>
        </p:nvSpPr>
        <p:spPr>
          <a:xfrm>
            <a:off x="6176769" y="2294759"/>
            <a:ext cx="1220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900"/>
              <a:t>ブラウザからアクセス</a:t>
            </a:r>
          </a:p>
        </p:txBody>
      </p:sp>
    </p:spTree>
    <p:extLst>
      <p:ext uri="{BB962C8B-B14F-4D97-AF65-F5344CB8AC3E}">
        <p14:creationId xmlns:p14="http://schemas.microsoft.com/office/powerpoint/2010/main" val="36063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Wave App or Wave Script? 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28C94D-B3C7-8548-AF6B-5F78F5252B94}"/>
              </a:ext>
            </a:extLst>
          </p:cNvPr>
          <p:cNvSpPr/>
          <p:nvPr/>
        </p:nvSpPr>
        <p:spPr>
          <a:xfrm>
            <a:off x="552699" y="1041537"/>
            <a:ext cx="373823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/>
              <a:t>インタラクティブ（ブラウザへのアクション）なアプリケーションの開発の場合は</a:t>
            </a:r>
            <a:r>
              <a:rPr lang="en-US" altLang="ja-JP" sz="1050" dirty="0"/>
              <a:t>Wav</a:t>
            </a:r>
            <a:r>
              <a:rPr lang="ja-JP" altLang="en-US" sz="1050"/>
              <a:t> </a:t>
            </a:r>
            <a:r>
              <a:rPr lang="en-US" altLang="ja-JP" sz="1050" dirty="0"/>
              <a:t>App</a:t>
            </a:r>
            <a:r>
              <a:rPr lang="ja-JP" altLang="en-US" sz="1050"/>
              <a:t>を用いる</a:t>
            </a:r>
            <a:endParaRPr lang="en-US" altLang="ja-JP" sz="1050" dirty="0"/>
          </a:p>
          <a:p>
            <a:endParaRPr lang="en-US" altLang="ja-JP" sz="105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4D890B-ECD1-DD4A-8966-2450DC78451E}"/>
              </a:ext>
            </a:extLst>
          </p:cNvPr>
          <p:cNvSpPr/>
          <p:nvPr/>
        </p:nvSpPr>
        <p:spPr>
          <a:xfrm>
            <a:off x="552699" y="2081994"/>
            <a:ext cx="373823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from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h2o_wave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main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@app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'/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hello_app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r>
              <a:rPr lang="en" altLang="ja-JP" sz="800" dirty="0">
                <a:solidFill>
                  <a:srgbClr val="E64100"/>
                </a:solidFill>
                <a:latin typeface="Menlo" panose="020B0609030804020204" pitchFamily="49" charset="0"/>
              </a:rPr>
              <a:t>async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E64100"/>
                </a:solidFill>
                <a:latin typeface="Menlo" panose="020B0609030804020204" pitchFamily="49" charset="0"/>
              </a:rPr>
              <a:t>def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serve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)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[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card_hello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]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markdown_card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box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'1 1 2 3'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title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'Hello World!'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content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ja-JP" altLang="en-US" sz="800">
                <a:solidFill>
                  <a:srgbClr val="00B368"/>
                </a:solidFill>
                <a:latin typeface="Menlo" panose="020B0609030804020204" pitchFamily="49" charset="0"/>
              </a:rPr>
              <a:t>初めての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H2O Wave (wave app)’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endParaRPr lang="en" altLang="ja-JP" sz="800" b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await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save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()</a:t>
            </a:r>
            <a:endParaRPr lang="en" altLang="ja-JP" sz="800" b="0" dirty="0">
              <a:solidFill>
                <a:srgbClr val="00566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E45EFE-DEAB-4440-B164-A05D7CF66732}"/>
              </a:ext>
            </a:extLst>
          </p:cNvPr>
          <p:cNvSpPr/>
          <p:nvPr/>
        </p:nvSpPr>
        <p:spPr>
          <a:xfrm>
            <a:off x="1826141" y="1805003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900" u="sng" dirty="0" err="1"/>
              <a:t>demo_hello_app.py</a:t>
            </a:r>
            <a:endParaRPr lang="ja-JP" altLang="en-US" sz="900" u="sng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58855A-F718-7947-845E-A562A003C556}"/>
              </a:ext>
            </a:extLst>
          </p:cNvPr>
          <p:cNvSpPr/>
          <p:nvPr/>
        </p:nvSpPr>
        <p:spPr>
          <a:xfrm>
            <a:off x="4742466" y="2081994"/>
            <a:ext cx="3738236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from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h2o_wave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site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page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site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[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'/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hello_script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]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[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card_hello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]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markdown_card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box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'1 1 2 3'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title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'Hello World!'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content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ja-JP" altLang="en-US" sz="800">
                <a:solidFill>
                  <a:srgbClr val="00B368"/>
                </a:solidFill>
                <a:latin typeface="Menlo" panose="020B0609030804020204" pitchFamily="49" charset="0"/>
              </a:rPr>
              <a:t>初めての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H2O Wave (wave script)'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save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E47A04-299D-1049-9942-40112865CC85}"/>
              </a:ext>
            </a:extLst>
          </p:cNvPr>
          <p:cNvSpPr/>
          <p:nvPr/>
        </p:nvSpPr>
        <p:spPr>
          <a:xfrm>
            <a:off x="5974230" y="1802707"/>
            <a:ext cx="12747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900" u="sng" dirty="0" err="1"/>
              <a:t>demo_hello_script.py</a:t>
            </a:r>
            <a:endParaRPr lang="ja-JP" altLang="en-US" sz="900" u="sng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9BDFBFA-A8B4-D142-A3FE-873F035C554E}"/>
              </a:ext>
            </a:extLst>
          </p:cNvPr>
          <p:cNvSpPr/>
          <p:nvPr/>
        </p:nvSpPr>
        <p:spPr>
          <a:xfrm>
            <a:off x="552700" y="3788114"/>
            <a:ext cx="37382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dirty="0"/>
              <a:t>Wave</a:t>
            </a:r>
            <a:r>
              <a:rPr lang="ja-JP" altLang="en-US" sz="1000"/>
              <a:t> </a:t>
            </a:r>
            <a:r>
              <a:rPr lang="en-US" altLang="ja-JP" sz="1000" dirty="0"/>
              <a:t>App</a:t>
            </a:r>
            <a:r>
              <a:rPr lang="ja-JP" altLang="en-US" sz="1000"/>
              <a:t>の実行：</a:t>
            </a:r>
            <a:endParaRPr lang="en-US" altLang="ja-JP" sz="1000" dirty="0"/>
          </a:p>
          <a:p>
            <a:r>
              <a:rPr lang="en-US" altLang="ja-JP" sz="1000" dirty="0"/>
              <a:t>  </a:t>
            </a:r>
            <a:r>
              <a:rPr lang="en-US" altLang="ja-JP" sz="1000" dirty="0">
                <a:highlight>
                  <a:srgbClr val="C0C0C0"/>
                </a:highlight>
              </a:rPr>
              <a:t>(</a:t>
            </a:r>
            <a:r>
              <a:rPr lang="en-US" altLang="ja-JP" sz="1000" dirty="0" err="1">
                <a:highlight>
                  <a:srgbClr val="C0C0C0"/>
                </a:highlight>
              </a:rPr>
              <a:t>your_env</a:t>
            </a:r>
            <a:r>
              <a:rPr lang="en-US" altLang="ja-JP" sz="1000" dirty="0">
                <a:highlight>
                  <a:srgbClr val="C0C0C0"/>
                </a:highlight>
              </a:rPr>
              <a:t>) $ wave run </a:t>
            </a:r>
            <a:r>
              <a:rPr lang="en-US" altLang="ja-JP" sz="1000" dirty="0" err="1">
                <a:highlight>
                  <a:srgbClr val="C0C0C0"/>
                </a:highlight>
              </a:rPr>
              <a:t>demo_hello_app.py</a:t>
            </a:r>
            <a:endParaRPr lang="en-US" altLang="ja-JP" sz="1000" dirty="0">
              <a:highlight>
                <a:srgbClr val="C0C0C0"/>
              </a:highlight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5F9238-F74C-8846-93D9-BA73F986E006}"/>
              </a:ext>
            </a:extLst>
          </p:cNvPr>
          <p:cNvSpPr/>
          <p:nvPr/>
        </p:nvSpPr>
        <p:spPr>
          <a:xfrm>
            <a:off x="4742466" y="3788114"/>
            <a:ext cx="37382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dirty="0"/>
              <a:t>Wave</a:t>
            </a:r>
            <a:r>
              <a:rPr lang="ja-JP" altLang="en-US" sz="1000"/>
              <a:t> </a:t>
            </a:r>
            <a:r>
              <a:rPr lang="en-US" altLang="ja-JP" sz="1000" dirty="0"/>
              <a:t>Script</a:t>
            </a:r>
            <a:r>
              <a:rPr lang="ja-JP" altLang="en-US" sz="1000"/>
              <a:t>の実行：</a:t>
            </a:r>
            <a:endParaRPr lang="en-US" altLang="ja-JP" sz="1000" dirty="0"/>
          </a:p>
          <a:p>
            <a:r>
              <a:rPr lang="en-US" altLang="ja-JP" sz="1000" dirty="0"/>
              <a:t>  </a:t>
            </a:r>
            <a:r>
              <a:rPr lang="en-US" altLang="ja-JP" sz="1000" dirty="0">
                <a:highlight>
                  <a:srgbClr val="C0C0C0"/>
                </a:highlight>
              </a:rPr>
              <a:t>(</a:t>
            </a:r>
            <a:r>
              <a:rPr lang="en-US" altLang="ja-JP" sz="1000" dirty="0" err="1">
                <a:highlight>
                  <a:srgbClr val="C0C0C0"/>
                </a:highlight>
              </a:rPr>
              <a:t>your_env</a:t>
            </a:r>
            <a:r>
              <a:rPr lang="en-US" altLang="ja-JP" sz="1000" dirty="0">
                <a:highlight>
                  <a:srgbClr val="C0C0C0"/>
                </a:highlight>
              </a:rPr>
              <a:t>) $ python </a:t>
            </a:r>
            <a:r>
              <a:rPr lang="en-US" altLang="ja-JP" sz="1000" dirty="0" err="1">
                <a:highlight>
                  <a:srgbClr val="C0C0C0"/>
                </a:highlight>
              </a:rPr>
              <a:t>demo_hello_script.py</a:t>
            </a:r>
            <a:endParaRPr lang="en-US" altLang="ja-JP" sz="1000" dirty="0">
              <a:highlight>
                <a:srgbClr val="C0C0C0"/>
              </a:highlight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2997DCB-33C5-DF4B-A2F2-88BEE0D61F83}"/>
              </a:ext>
            </a:extLst>
          </p:cNvPr>
          <p:cNvSpPr/>
          <p:nvPr/>
        </p:nvSpPr>
        <p:spPr>
          <a:xfrm>
            <a:off x="2461856" y="4601682"/>
            <a:ext cx="4561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ja-JP" altLang="en-US" sz="900"/>
              <a:t>上記コードは同じ結果が得られる</a:t>
            </a:r>
            <a:endParaRPr lang="en-US" altLang="ja-JP" sz="900" dirty="0"/>
          </a:p>
          <a:p>
            <a:pPr marL="171450" indent="-171450">
              <a:buFont typeface="Wingdings" pitchFamily="2" charset="2"/>
              <a:buChar char="ü"/>
            </a:pPr>
            <a:r>
              <a:rPr lang="ja-JP" altLang="en-US" sz="900"/>
              <a:t>インタラクティブ無しのアプリケーションでも、</a:t>
            </a:r>
            <a:r>
              <a:rPr lang="en-US" altLang="ja-JP" sz="900" dirty="0"/>
              <a:t>Wave App</a:t>
            </a:r>
            <a:r>
              <a:rPr lang="ja-JP" altLang="en-US" sz="900"/>
              <a:t>で開発可</a:t>
            </a:r>
            <a:endParaRPr lang="en-US" altLang="ja-JP" sz="9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1CD9820-584D-4D48-AD41-6BBB45F0559B}"/>
              </a:ext>
            </a:extLst>
          </p:cNvPr>
          <p:cNvSpPr/>
          <p:nvPr/>
        </p:nvSpPr>
        <p:spPr>
          <a:xfrm>
            <a:off x="4742466" y="1041537"/>
            <a:ext cx="373823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/>
              <a:t>インタラクティブ無し（ブラウザからのアクションを反映させる必要がない）のダッシュボード開発の場合は</a:t>
            </a:r>
            <a:r>
              <a:rPr lang="en-US" altLang="ja-JP" sz="1050" dirty="0"/>
              <a:t>Wave Script</a:t>
            </a:r>
            <a:r>
              <a:rPr lang="ja-JP" altLang="en-US" sz="1050"/>
              <a:t>を用いる</a:t>
            </a:r>
            <a:endParaRPr lang="en-US" altLang="ja-JP" sz="1050" dirty="0"/>
          </a:p>
          <a:p>
            <a:endParaRPr lang="en-US" altLang="ja-JP" sz="1050" dirty="0"/>
          </a:p>
        </p:txBody>
      </p:sp>
    </p:spTree>
    <p:extLst>
      <p:ext uri="{BB962C8B-B14F-4D97-AF65-F5344CB8AC3E}">
        <p14:creationId xmlns:p14="http://schemas.microsoft.com/office/powerpoint/2010/main" val="18107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Site/Pages/Cards</a:t>
            </a:r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D1358D5-3597-F044-BD91-F13ED46938C2}"/>
              </a:ext>
            </a:extLst>
          </p:cNvPr>
          <p:cNvSpPr/>
          <p:nvPr/>
        </p:nvSpPr>
        <p:spPr bwMode="auto">
          <a:xfrm>
            <a:off x="732584" y="1213906"/>
            <a:ext cx="2953593" cy="226302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349BE77-8403-1349-8611-8A4D5ED5293E}"/>
              </a:ext>
            </a:extLst>
          </p:cNvPr>
          <p:cNvSpPr/>
          <p:nvPr/>
        </p:nvSpPr>
        <p:spPr>
          <a:xfrm>
            <a:off x="1131934" y="959990"/>
            <a:ext cx="15202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Site (</a:t>
            </a:r>
            <a:r>
              <a:rPr lang="en-US" altLang="ja-JP" sz="1050" dirty="0">
                <a:solidFill>
                  <a:srgbClr val="C00000"/>
                </a:solidFill>
              </a:rPr>
              <a:t>Wave Server</a:t>
            </a:r>
            <a:r>
              <a:rPr lang="en-US" altLang="ja-JP" sz="1050" dirty="0"/>
              <a:t>)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CB521F-5CBE-A849-8546-33958F2EA84D}"/>
              </a:ext>
            </a:extLst>
          </p:cNvPr>
          <p:cNvSpPr/>
          <p:nvPr/>
        </p:nvSpPr>
        <p:spPr bwMode="auto">
          <a:xfrm>
            <a:off x="1899586" y="1604345"/>
            <a:ext cx="1675052" cy="179529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8B0FD7C-ED98-A845-9CC2-A7BCC8B271A2}"/>
              </a:ext>
            </a:extLst>
          </p:cNvPr>
          <p:cNvSpPr/>
          <p:nvPr/>
        </p:nvSpPr>
        <p:spPr>
          <a:xfrm>
            <a:off x="1977007" y="1350429"/>
            <a:ext cx="15202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Page (</a:t>
            </a:r>
            <a:r>
              <a:rPr lang="en-US" altLang="ja-JP" sz="1050" dirty="0">
                <a:solidFill>
                  <a:srgbClr val="C00000"/>
                </a:solidFill>
              </a:rPr>
              <a:t>App</a:t>
            </a:r>
            <a:r>
              <a:rPr lang="en-US" altLang="ja-JP" sz="1050" dirty="0"/>
              <a:t>)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602D208-487D-334C-AAE5-9D7596C10A1A}"/>
              </a:ext>
            </a:extLst>
          </p:cNvPr>
          <p:cNvSpPr/>
          <p:nvPr/>
        </p:nvSpPr>
        <p:spPr bwMode="auto">
          <a:xfrm>
            <a:off x="2066895" y="2135412"/>
            <a:ext cx="868471" cy="45977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9ADF67D-F362-1C42-BA86-8624EA00CF38}"/>
              </a:ext>
            </a:extLst>
          </p:cNvPr>
          <p:cNvSpPr/>
          <p:nvPr/>
        </p:nvSpPr>
        <p:spPr>
          <a:xfrm>
            <a:off x="2088546" y="1881496"/>
            <a:ext cx="7820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Card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F979F9-2AFE-E94B-8A97-CF5590CB7B0E}"/>
              </a:ext>
            </a:extLst>
          </p:cNvPr>
          <p:cNvSpPr/>
          <p:nvPr/>
        </p:nvSpPr>
        <p:spPr>
          <a:xfrm>
            <a:off x="732584" y="3790074"/>
            <a:ext cx="295359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Site</a:t>
            </a:r>
            <a:r>
              <a:rPr lang="ja-JP" altLang="en-US" sz="1050"/>
              <a:t>は複数の</a:t>
            </a:r>
            <a:r>
              <a:rPr lang="en-US" altLang="ja-JP" sz="1050" dirty="0"/>
              <a:t>Page</a:t>
            </a:r>
            <a:r>
              <a:rPr lang="ja-JP" altLang="en-US" sz="1050"/>
              <a:t>を持つことができる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Page</a:t>
            </a:r>
            <a:r>
              <a:rPr lang="ja-JP" altLang="en-US" sz="1050"/>
              <a:t>はそれぞれディレクトリを持つ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Card</a:t>
            </a:r>
            <a:r>
              <a:rPr lang="ja-JP" altLang="en-US" sz="1050"/>
              <a:t>がダッシュボード等のコンテンツとなる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Page</a:t>
            </a:r>
            <a:r>
              <a:rPr lang="ja-JP" altLang="en-US" sz="1050"/>
              <a:t>の中に複数の</a:t>
            </a:r>
            <a:r>
              <a:rPr lang="en-US" altLang="ja-JP" sz="1050" dirty="0"/>
              <a:t>Card</a:t>
            </a:r>
            <a:r>
              <a:rPr lang="ja-JP" altLang="en-US" sz="1050"/>
              <a:t>を記述できる</a:t>
            </a:r>
            <a:endParaRPr lang="en-US" altLang="ja-JP" sz="1050" dirty="0"/>
          </a:p>
          <a:p>
            <a:endParaRPr lang="en-US" altLang="ja-JP" sz="105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2ED029C-B38D-7648-B3CA-1905221A1113}"/>
              </a:ext>
            </a:extLst>
          </p:cNvPr>
          <p:cNvSpPr/>
          <p:nvPr/>
        </p:nvSpPr>
        <p:spPr>
          <a:xfrm>
            <a:off x="4741640" y="1936852"/>
            <a:ext cx="373823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from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h2o_wave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main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@app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'/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hello_app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r>
              <a:rPr lang="en" altLang="ja-JP" sz="800" dirty="0">
                <a:solidFill>
                  <a:srgbClr val="E64100"/>
                </a:solidFill>
                <a:latin typeface="Menlo" panose="020B0609030804020204" pitchFamily="49" charset="0"/>
              </a:rPr>
              <a:t>async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E64100"/>
                </a:solidFill>
                <a:latin typeface="Menlo" panose="020B0609030804020204" pitchFamily="49" charset="0"/>
              </a:rPr>
              <a:t>def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95A8"/>
                </a:solidFill>
                <a:latin typeface="Menlo" panose="020B0609030804020204" pitchFamily="49" charset="0"/>
              </a:rPr>
              <a:t>serve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(</a:t>
            </a:r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Q</a:t>
            </a:r>
            <a:r>
              <a:rPr lang="en" altLang="ja-JP" sz="800" dirty="0">
                <a:solidFill>
                  <a:srgbClr val="00BDD6"/>
                </a:solidFill>
                <a:latin typeface="Menlo" panose="020B0609030804020204" pitchFamily="49" charset="0"/>
              </a:rPr>
              <a:t>)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: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br>
              <a:rPr lang="en" altLang="ja-JP" sz="800" dirty="0">
                <a:solidFill>
                  <a:srgbClr val="005661"/>
                </a:solidFill>
                <a:latin typeface="Menlo" panose="020B0609030804020204" pitchFamily="49" charset="0"/>
              </a:rPr>
            </a:b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[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 err="1">
                <a:solidFill>
                  <a:srgbClr val="00B368"/>
                </a:solidFill>
                <a:latin typeface="Menlo" panose="020B0609030804020204" pitchFamily="49" charset="0"/>
              </a:rPr>
              <a:t>card_hello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]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ui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markdown_card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box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'1 1 2 3'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title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'Hello World!'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2"/>
            <a:r>
              <a:rPr lang="en" altLang="ja-JP" sz="800" b="1" dirty="0">
                <a:solidFill>
                  <a:srgbClr val="FA8900"/>
                </a:solidFill>
                <a:latin typeface="Menlo" panose="020B0609030804020204" pitchFamily="49" charset="0"/>
              </a:rPr>
              <a:t>content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=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'</a:t>
            </a:r>
            <a:r>
              <a:rPr lang="ja-JP" altLang="en-US" sz="800">
                <a:solidFill>
                  <a:srgbClr val="00B368"/>
                </a:solidFill>
                <a:latin typeface="Menlo" panose="020B0609030804020204" pitchFamily="49" charset="0"/>
              </a:rPr>
              <a:t>初めての</a:t>
            </a:r>
            <a:r>
              <a:rPr lang="en" altLang="ja-JP" sz="800" dirty="0">
                <a:solidFill>
                  <a:srgbClr val="00B368"/>
                </a:solidFill>
                <a:latin typeface="Menlo" panose="020B0609030804020204" pitchFamily="49" charset="0"/>
              </a:rPr>
              <a:t>H2O Wave (wave app)'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,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)</a:t>
            </a:r>
            <a:endParaRPr lang="en" altLang="ja-JP" sz="800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endParaRPr lang="en" altLang="ja-JP" sz="800" b="1" dirty="0">
              <a:solidFill>
                <a:srgbClr val="005661"/>
              </a:solidFill>
              <a:latin typeface="Menlo" panose="020B0609030804020204" pitchFamily="49" charset="0"/>
            </a:endParaRPr>
          </a:p>
          <a:p>
            <a:pPr lvl="1"/>
            <a:r>
              <a:rPr lang="en" altLang="ja-JP" sz="800" b="1" dirty="0">
                <a:solidFill>
                  <a:srgbClr val="FF5792"/>
                </a:solidFill>
                <a:latin typeface="Menlo" panose="020B0609030804020204" pitchFamily="49" charset="0"/>
              </a:rPr>
              <a:t>await</a:t>
            </a:r>
            <a:r>
              <a:rPr lang="en" altLang="ja-JP" sz="800" dirty="0">
                <a:solidFill>
                  <a:srgbClr val="FA8900"/>
                </a:solidFill>
                <a:latin typeface="Menlo" panose="020B0609030804020204" pitchFamily="49" charset="0"/>
              </a:rPr>
              <a:t> 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q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FA8900"/>
                </a:solidFill>
                <a:latin typeface="Menlo" panose="020B0609030804020204" pitchFamily="49" charset="0"/>
              </a:rPr>
              <a:t>page</a:t>
            </a:r>
            <a:r>
              <a:rPr lang="en" altLang="ja-JP" sz="800" dirty="0" err="1">
                <a:solidFill>
                  <a:srgbClr val="004D57"/>
                </a:solidFill>
                <a:latin typeface="Menlo" panose="020B0609030804020204" pitchFamily="49" charset="0"/>
              </a:rPr>
              <a:t>.</a:t>
            </a:r>
            <a:r>
              <a:rPr lang="en" altLang="ja-JP" sz="800" dirty="0" err="1">
                <a:solidFill>
                  <a:srgbClr val="0095A8"/>
                </a:solidFill>
                <a:latin typeface="Menlo" panose="020B0609030804020204" pitchFamily="49" charset="0"/>
              </a:rPr>
              <a:t>save</a:t>
            </a:r>
            <a:r>
              <a:rPr lang="en" altLang="ja-JP" sz="800" dirty="0">
                <a:solidFill>
                  <a:srgbClr val="004D57"/>
                </a:solidFill>
                <a:latin typeface="Menlo" panose="020B0609030804020204" pitchFamily="49" charset="0"/>
              </a:rPr>
              <a:t>()</a:t>
            </a:r>
            <a:endParaRPr lang="en" altLang="ja-JP" sz="800" b="0" dirty="0">
              <a:solidFill>
                <a:srgbClr val="00566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611DDD1-0B89-E044-9E8A-7C0A3D1D7495}"/>
              </a:ext>
            </a:extLst>
          </p:cNvPr>
          <p:cNvSpPr/>
          <p:nvPr/>
        </p:nvSpPr>
        <p:spPr bwMode="auto">
          <a:xfrm>
            <a:off x="4772832" y="2207947"/>
            <a:ext cx="1228436" cy="145430"/>
          </a:xfrm>
          <a:prstGeom prst="rect">
            <a:avLst/>
          </a:prstGeom>
          <a:solidFill>
            <a:schemeClr val="accent1">
              <a:alpha val="3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3DB4-F4D8-004B-91B4-1E468E76C62D}"/>
              </a:ext>
            </a:extLst>
          </p:cNvPr>
          <p:cNvSpPr/>
          <p:nvPr/>
        </p:nvSpPr>
        <p:spPr bwMode="auto">
          <a:xfrm>
            <a:off x="5256286" y="2576252"/>
            <a:ext cx="1272832" cy="145430"/>
          </a:xfrm>
          <a:prstGeom prst="rect">
            <a:avLst/>
          </a:prstGeom>
          <a:solidFill>
            <a:schemeClr val="accent1">
              <a:alpha val="3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5719F07-9F77-6F49-8C53-5D619BC5A8A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6873" y="1625423"/>
            <a:ext cx="259413" cy="582524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4F8544-CDE7-E54D-9C5B-B6C3E4E07784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904509" y="2648967"/>
            <a:ext cx="351777" cy="126724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8A7A0DE-8152-9B45-A31E-1BE4FAA8C0AF}"/>
              </a:ext>
            </a:extLst>
          </p:cNvPr>
          <p:cNvSpPr/>
          <p:nvPr/>
        </p:nvSpPr>
        <p:spPr>
          <a:xfrm>
            <a:off x="4732404" y="979091"/>
            <a:ext cx="3747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/>
              <a:t>app</a:t>
            </a:r>
            <a:r>
              <a:rPr lang="ja-JP" altLang="en-US" sz="900"/>
              <a:t>デコレータ（</a:t>
            </a:r>
            <a:r>
              <a:rPr lang="en-US" altLang="ja-JP" sz="900" dirty="0"/>
              <a:t>@app</a:t>
            </a:r>
            <a:r>
              <a:rPr lang="ja-JP" altLang="en-US" sz="900"/>
              <a:t>）</a:t>
            </a:r>
            <a:endParaRPr lang="en-US" altLang="ja-JP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900" dirty="0"/>
              <a:t>Page(App)</a:t>
            </a:r>
            <a:r>
              <a:rPr lang="ja-JP" altLang="en-US" sz="900"/>
              <a:t>のディレクトリ（</a:t>
            </a:r>
            <a:r>
              <a:rPr lang="en-US" altLang="ja-JP" sz="900" dirty="0"/>
              <a:t>’/</a:t>
            </a:r>
            <a:r>
              <a:rPr lang="en-US" altLang="ja-JP" sz="900" dirty="0" err="1"/>
              <a:t>hello_app</a:t>
            </a:r>
            <a:r>
              <a:rPr lang="en-US" altLang="ja-JP" sz="900" dirty="0"/>
              <a:t>’</a:t>
            </a:r>
            <a:r>
              <a:rPr lang="ja-JP" altLang="en-US" sz="900"/>
              <a:t>）</a:t>
            </a:r>
            <a:endParaRPr lang="en-US" altLang="ja-JP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900"/>
              <a:t>ブラウザからのアクションがあれば</a:t>
            </a:r>
            <a:r>
              <a:rPr lang="en-US" altLang="ja-JP" sz="900" dirty="0"/>
              <a:t>app</a:t>
            </a:r>
            <a:r>
              <a:rPr lang="ja-JP" altLang="en-US" sz="900"/>
              <a:t>デコレータ下の関数（</a:t>
            </a:r>
            <a:r>
              <a:rPr lang="en-US" altLang="ja-JP" sz="900" dirty="0"/>
              <a:t>serve</a:t>
            </a:r>
            <a:r>
              <a:rPr lang="ja-JP" altLang="en-US" sz="900"/>
              <a:t>）が毎回実行される</a:t>
            </a:r>
            <a:endParaRPr lang="en-US" altLang="ja-JP" sz="9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4A0578-7F40-E247-8634-E354580EE919}"/>
              </a:ext>
            </a:extLst>
          </p:cNvPr>
          <p:cNvSpPr/>
          <p:nvPr/>
        </p:nvSpPr>
        <p:spPr>
          <a:xfrm>
            <a:off x="4732404" y="3915080"/>
            <a:ext cx="163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/>
              <a:t>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900"/>
              <a:t>複数配置できる</a:t>
            </a:r>
            <a:endParaRPr lang="en-US" altLang="ja-JP" sz="900" dirty="0"/>
          </a:p>
        </p:txBody>
      </p:sp>
    </p:spTree>
    <p:extLst>
      <p:ext uri="{BB962C8B-B14F-4D97-AF65-F5344CB8AC3E}">
        <p14:creationId xmlns:p14="http://schemas.microsoft.com/office/powerpoint/2010/main" val="13364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51644-D22D-E64A-9823-ACDB66CC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“Site”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81661-EC5E-0E42-881E-D43134136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42" y="1856262"/>
            <a:ext cx="3865548" cy="3345531"/>
          </a:xfrm>
        </p:spPr>
        <p:txBody>
          <a:bodyPr/>
          <a:lstStyle/>
          <a:p>
            <a:r>
              <a:rPr lang="en-US" sz="1600" dirty="0"/>
              <a:t>The Wave server stores and manages content</a:t>
            </a:r>
          </a:p>
          <a:p>
            <a:pPr lvl="1"/>
            <a:r>
              <a:rPr lang="en-US" sz="1400" dirty="0"/>
              <a:t>Content is stored in a page cache, called a site</a:t>
            </a:r>
            <a:endParaRPr lang="en-US" sz="1200" dirty="0"/>
          </a:p>
          <a:p>
            <a:r>
              <a:rPr lang="en-US" sz="1600" dirty="0"/>
              <a:t>The Wave server runs at a specific address – this is also the site</a:t>
            </a:r>
          </a:p>
          <a:p>
            <a:pPr lvl="1"/>
            <a:r>
              <a:rPr lang="en-US" sz="1400" dirty="0">
                <a:hlinkClick r:id="rId2"/>
              </a:rPr>
              <a:t>localhost:10101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yourpublicaddress:10101</a:t>
            </a:r>
            <a:endParaRPr lang="en-US" sz="1600" dirty="0"/>
          </a:p>
          <a:p>
            <a:r>
              <a:rPr lang="en-US" sz="1600" dirty="0"/>
              <a:t>Multiple apps can be running at a single site, each of these is a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61035-72A0-A943-9230-E894C042E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FB5CD-B212-CB4A-8385-7CCA5F773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2079" y="1856262"/>
            <a:ext cx="3865548" cy="2234458"/>
          </a:xfrm>
        </p:spPr>
        <p:txBody>
          <a:bodyPr/>
          <a:lstStyle/>
          <a:p>
            <a:r>
              <a:rPr lang="en-US" sz="1600" dirty="0"/>
              <a:t>Reference to browsers interacting with the server is handled with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Q</a:t>
            </a:r>
          </a:p>
          <a:p>
            <a:endParaRPr lang="en-US" sz="1600" dirty="0">
              <a:latin typeface="+mj-lt"/>
              <a:cs typeface="Consolas" panose="020B0609020204030204" pitchFamily="49" charset="0"/>
            </a:endParaRPr>
          </a:p>
          <a:p>
            <a:r>
              <a:rPr lang="en-US" sz="1600" dirty="0">
                <a:latin typeface="+mj-lt"/>
                <a:cs typeface="Consolas" panose="020B0609020204030204" pitchFamily="49" charset="0"/>
              </a:rPr>
              <a:t>Q is the query object that comes from the browser and lets the developer know how the browser wants to interact with the content on the site</a:t>
            </a:r>
            <a:endParaRPr lang="en-US" sz="1600" dirty="0">
              <a:latin typeface="+mj-lt"/>
            </a:endParaRPr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7535FF-2F82-4C4C-9B21-21B344134A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to use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CFD3F-6149-EB4F-9D4E-B7793B22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215" y="871459"/>
            <a:ext cx="7804900" cy="249299"/>
          </a:xfrm>
        </p:spPr>
        <p:txBody>
          <a:bodyPr/>
          <a:lstStyle/>
          <a:p>
            <a:pPr lvl="1"/>
            <a:r>
              <a:rPr lang="en-US" dirty="0"/>
              <a:t>AKA the </a:t>
            </a:r>
            <a:r>
              <a:rPr lang="en-US" dirty="0">
                <a:solidFill>
                  <a:srgbClr val="C00000"/>
                </a:solidFill>
              </a:rPr>
              <a:t>Wave server</a:t>
            </a:r>
          </a:p>
        </p:txBody>
      </p:sp>
    </p:spTree>
    <p:extLst>
      <p:ext uri="{BB962C8B-B14F-4D97-AF65-F5344CB8AC3E}">
        <p14:creationId xmlns:p14="http://schemas.microsoft.com/office/powerpoint/2010/main" val="133403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2oai template 1_3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D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normalizeH="0" baseline="0" dirty="0" err="1" smtClean="0">
            <a:ln>
              <a:noFill/>
            </a:ln>
            <a:effectLst/>
            <a:latin typeface="+mn-lt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2oai template 1_3" id="{50BA0615-B7E0-624E-89C0-AD107F9942D4}" vid="{66B416CA-B5F8-4B46-8395-F120A6AC8810}"/>
    </a:ext>
  </a:extLst>
</a:theme>
</file>

<file path=ppt/theme/theme3.xml><?xml version="1.0" encoding="utf-8"?>
<a:theme xmlns:a="http://schemas.openxmlformats.org/drawingml/2006/main" name="Office Theme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E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Custom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>
          <a:solidFill>
            <a:schemeClr val="accent1"/>
          </a:solidFill>
        </a:ln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E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Custom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41269</TotalTime>
  <Words>3833</Words>
  <Application>Microsoft Macintosh PowerPoint</Application>
  <PresentationFormat>画面に合わせる (16:9)</PresentationFormat>
  <Paragraphs>393</Paragraphs>
  <Slides>39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Menlo</vt:lpstr>
      <vt:lpstr>Times New Roman</vt:lpstr>
      <vt:lpstr>Wingdings</vt:lpstr>
      <vt:lpstr>Custom Design</vt:lpstr>
      <vt:lpstr>h2oai template 1_3</vt:lpstr>
      <vt:lpstr>H2O Wave Training</vt:lpstr>
      <vt:lpstr>Contents</vt:lpstr>
      <vt:lpstr>Getting Started</vt:lpstr>
      <vt:lpstr>Waveの実行にに必要な３つの要素</vt:lpstr>
      <vt:lpstr>環境構築</vt:lpstr>
      <vt:lpstr>Running App, ‘Hello World’</vt:lpstr>
      <vt:lpstr>Wave App or Wave Script? </vt:lpstr>
      <vt:lpstr>Site/Pages/Cards</vt:lpstr>
      <vt:lpstr>“Site”</vt:lpstr>
      <vt:lpstr>“Pages”</vt:lpstr>
      <vt:lpstr>“Cards”</vt:lpstr>
      <vt:lpstr>Developing  a Batch Scoring App</vt:lpstr>
      <vt:lpstr>App We Will Build</vt:lpstr>
      <vt:lpstr>PowerPoint プレゼンテーション</vt:lpstr>
      <vt:lpstr>レイアウトとアクション</vt:lpstr>
      <vt:lpstr>“Query Arguments”</vt:lpstr>
      <vt:lpstr>情報の保持</vt:lpstr>
      <vt:lpstr>State</vt:lpstr>
      <vt:lpstr>Routing</vt:lpstr>
      <vt:lpstr>Routing 2</vt:lpstr>
      <vt:lpstr>ファイルのアップロード/ダウンロード</vt:lpstr>
      <vt:lpstr>Driverless AI Client</vt:lpstr>
      <vt:lpstr>PowerPoint プレゼンテーション</vt:lpstr>
      <vt:lpstr>① Driverless AIへの接続</vt:lpstr>
      <vt:lpstr>② モデル（学習済み）の選択</vt:lpstr>
      <vt:lpstr>③ スコアリング用データのアップロード</vt:lpstr>
      <vt:lpstr>④ スコアリング結果の確認、ダウンロード</vt:lpstr>
      <vt:lpstr>関数 – serve</vt:lpstr>
      <vt:lpstr>関数 – initialize_app_for_new_client</vt:lpstr>
      <vt:lpstr>関数 – render_main</vt:lpstr>
      <vt:lpstr>関数 – render_sidebar</vt:lpstr>
      <vt:lpstr>関数 – handle_dai_credentials</vt:lpstr>
      <vt:lpstr>関数 – handle_model_selection</vt:lpstr>
      <vt:lpstr>関数 – handle_batch_scoring</vt:lpstr>
      <vt:lpstr>関数 – render_center</vt:lpstr>
      <vt:lpstr>おまけ</vt:lpstr>
      <vt:lpstr>おまけ1</vt:lpstr>
      <vt:lpstr>おまけ2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Driverless AI</dc:title>
  <cp:lastModifiedBy>Yuki Shimada</cp:lastModifiedBy>
  <cp:revision>1140</cp:revision>
  <cp:lastPrinted>2019-10-23T04:22:30Z</cp:lastPrinted>
  <dcterms:modified xsi:type="dcterms:W3CDTF">2021-10-14T08:42:56Z</dcterms:modified>
</cp:coreProperties>
</file>